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7" r:id="rId3"/>
    <p:sldId id="265" r:id="rId4"/>
    <p:sldId id="262" r:id="rId5"/>
    <p:sldId id="263" r:id="rId6"/>
    <p:sldId id="264" r:id="rId7"/>
    <p:sldId id="258" r:id="rId8"/>
    <p:sldId id="260" r:id="rId9"/>
    <p:sldId id="259" r:id="rId10"/>
    <p:sldId id="266" r:id="rId11"/>
    <p:sldId id="261"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F1084C-82E0-4564-92B8-94C4D76FBB17}" v="3" dt="2024-02-27T07:18:41.3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78F08E-52A1-441B-81A4-68A0275E61FC}" type="datetimeFigureOut">
              <a:rPr lang="en-IN" smtClean="0"/>
              <a:t>27-02-2024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9AFB1F-32C5-4365-B882-2B22250ACA83}" type="slidenum">
              <a:rPr lang="en-IN" smtClean="0"/>
              <a:t>‹#›</a:t>
            </a:fld>
            <a:endParaRPr lang="en-IN"/>
          </a:p>
        </p:txBody>
      </p:sp>
    </p:spTree>
    <p:extLst>
      <p:ext uri="{BB962C8B-B14F-4D97-AF65-F5344CB8AC3E}">
        <p14:creationId xmlns:p14="http://schemas.microsoft.com/office/powerpoint/2010/main" val="4028236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1D3AC95C-C59E-6594-870D-CA8AD35B7EF6}"/>
            </a:ext>
          </a:extLst>
        </p:cNvPr>
        <p:cNvGrpSpPr/>
        <p:nvPr/>
      </p:nvGrpSpPr>
      <p:grpSpPr>
        <a:xfrm>
          <a:off x="0" y="0"/>
          <a:ext cx="0" cy="0"/>
          <a:chOff x="0" y="0"/>
          <a:chExt cx="0" cy="0"/>
        </a:xfrm>
      </p:grpSpPr>
      <p:sp>
        <p:nvSpPr>
          <p:cNvPr id="70" name="Google Shape;70;g26a2f907b27_0_5:notes">
            <a:extLst>
              <a:ext uri="{FF2B5EF4-FFF2-40B4-BE49-F238E27FC236}">
                <a16:creationId xmlns:a16="http://schemas.microsoft.com/office/drawing/2014/main" id="{CA23EBAC-DDDD-FA9D-D8CC-ABBF0BC75D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6a2f907b27_0_5:notes">
            <a:extLst>
              <a:ext uri="{FF2B5EF4-FFF2-40B4-BE49-F238E27FC236}">
                <a16:creationId xmlns:a16="http://schemas.microsoft.com/office/drawing/2014/main" id="{E92A8B48-4C29-5880-C85D-30413D8D67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1478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320960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642710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187367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4082271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676220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0161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577113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370611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807155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315536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67485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2/27/2024</a:t>
            </a:fld>
            <a:endParaRPr lang="en-US"/>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103660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fld id="{64F0E216-BA48-4F04-AC4F-645AA0DD6AC6}" type="datetimeFigureOut">
              <a:rPr lang="en-US" smtClean="0"/>
              <a:pPr/>
              <a:t>2/27/2024</a:t>
            </a:fld>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720493810"/>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 id="2147483672" r:id="rId12"/>
  </p:sldLayoutIdLst>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4CD6D0-88B6-45F4-AC60-54587D3C9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Blowing Wheat">
            <a:extLst>
              <a:ext uri="{FF2B5EF4-FFF2-40B4-BE49-F238E27FC236}">
                <a16:creationId xmlns:a16="http://schemas.microsoft.com/office/drawing/2014/main" id="{7111C7D2-720E-8C55-405A-BE76CF9C6F2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lum bright="-12000"/>
          </a:blip>
          <a:srcRect t="259" r="-1" b="-1"/>
          <a:stretch/>
        </p:blipFill>
        <p:spPr>
          <a:xfrm>
            <a:off x="-3070" y="10"/>
            <a:ext cx="12188932" cy="6857990"/>
          </a:xfrm>
          <a:prstGeom prst="rect">
            <a:avLst/>
          </a:prstGeom>
        </p:spPr>
      </p:pic>
      <p:sp>
        <p:nvSpPr>
          <p:cNvPr id="11" name="Rectangle 10">
            <a:extLst>
              <a:ext uri="{FF2B5EF4-FFF2-40B4-BE49-F238E27FC236}">
                <a16:creationId xmlns:a16="http://schemas.microsoft.com/office/drawing/2014/main" id="{2A079D24-860A-4799-B3AE-658D4F1365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76325"/>
            <a:ext cx="12191999" cy="4705352"/>
          </a:xfrm>
          <a:prstGeom prst="rect">
            <a:avLst/>
          </a:prstGeom>
          <a:gradFill flip="none" rotWithShape="1">
            <a:gsLst>
              <a:gs pos="45000">
                <a:srgbClr val="000000">
                  <a:alpha val="35000"/>
                </a:srgbClr>
              </a:gs>
              <a:gs pos="55000">
                <a:srgbClr val="000000">
                  <a:alpha val="35000"/>
                </a:srgbClr>
              </a:gs>
              <a:gs pos="25000">
                <a:srgbClr val="000000">
                  <a:alpha val="20000"/>
                </a:srgbClr>
              </a:gs>
              <a:gs pos="0">
                <a:srgbClr val="000000">
                  <a:alpha val="0"/>
                </a:srgbClr>
              </a:gs>
              <a:gs pos="100000">
                <a:srgbClr val="000000">
                  <a:alpha val="0"/>
                </a:srgbClr>
              </a:gs>
              <a:gs pos="75000">
                <a:srgbClr val="000000">
                  <a:alpha val="2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757FD8CC-73B0-3470-A73E-E07DCE76D6D4}"/>
              </a:ext>
            </a:extLst>
          </p:cNvPr>
          <p:cNvSpPr>
            <a:spLocks noGrp="1"/>
          </p:cNvSpPr>
          <p:nvPr>
            <p:ph type="ctrTitle"/>
          </p:nvPr>
        </p:nvSpPr>
        <p:spPr>
          <a:xfrm>
            <a:off x="0" y="3881120"/>
            <a:ext cx="10911840" cy="1434967"/>
          </a:xfrm>
        </p:spPr>
        <p:txBody>
          <a:bodyPr>
            <a:normAutofit/>
          </a:bodyPr>
          <a:lstStyle/>
          <a:p>
            <a:r>
              <a:rPr lang="en-IN" sz="3600" b="1" dirty="0">
                <a:latin typeface="Britannic Bold" panose="020B0903060703020204" pitchFamily="34" charset="0"/>
              </a:rPr>
              <a:t>Climate change and Food Security</a:t>
            </a:r>
            <a:br>
              <a:rPr lang="en-IN" b="1" dirty="0"/>
            </a:br>
            <a:r>
              <a:rPr lang="en-IN" sz="2000" b="1" dirty="0">
                <a:latin typeface="Bauhaus 93" panose="04030905020B02020C02" pitchFamily="82" charset="0"/>
              </a:rPr>
              <a:t>Impact of climate change on Spoilage microbes</a:t>
            </a:r>
            <a:endParaRPr lang="en-IN" b="1" dirty="0">
              <a:latin typeface="Bauhaus 93" panose="04030905020B02020C02" pitchFamily="82" charset="0"/>
            </a:endParaRPr>
          </a:p>
        </p:txBody>
      </p:sp>
      <p:sp>
        <p:nvSpPr>
          <p:cNvPr id="3" name="Subtitle 2">
            <a:extLst>
              <a:ext uri="{FF2B5EF4-FFF2-40B4-BE49-F238E27FC236}">
                <a16:creationId xmlns:a16="http://schemas.microsoft.com/office/drawing/2014/main" id="{63E9F93F-D4B4-1D68-C347-3AA93C3E3FD2}"/>
              </a:ext>
            </a:extLst>
          </p:cNvPr>
          <p:cNvSpPr>
            <a:spLocks noGrp="1"/>
          </p:cNvSpPr>
          <p:nvPr>
            <p:ph type="subTitle" idx="1"/>
          </p:nvPr>
        </p:nvSpPr>
        <p:spPr>
          <a:xfrm>
            <a:off x="-3070" y="5326135"/>
            <a:ext cx="10020299" cy="1074737"/>
          </a:xfrm>
        </p:spPr>
        <p:txBody>
          <a:bodyPr>
            <a:normAutofit/>
          </a:bodyPr>
          <a:lstStyle/>
          <a:p>
            <a:r>
              <a:rPr lang="en-IN" b="1" dirty="0">
                <a:solidFill>
                  <a:srgbClr val="FFFFFF"/>
                </a:solidFill>
                <a:latin typeface="Britannic Bold" panose="020B0903060703020204" pitchFamily="34" charset="0"/>
              </a:rPr>
              <a:t>Team:- IMPACT MAKERS</a:t>
            </a:r>
          </a:p>
          <a:p>
            <a:r>
              <a:rPr lang="en-IN" b="1" dirty="0">
                <a:solidFill>
                  <a:srgbClr val="FFFFFF"/>
                </a:solidFill>
                <a:latin typeface="Britannic Bold" panose="020B0903060703020204" pitchFamily="34" charset="0"/>
              </a:rPr>
              <a:t>Sawan, Yogita, </a:t>
            </a:r>
            <a:r>
              <a:rPr lang="en-IN" b="1" dirty="0" err="1">
                <a:solidFill>
                  <a:srgbClr val="FFFFFF"/>
                </a:solidFill>
                <a:latin typeface="Britannic Bold" panose="020B0903060703020204" pitchFamily="34" charset="0"/>
              </a:rPr>
              <a:t>Diya,Nancy,Samriddhi</a:t>
            </a:r>
            <a:endParaRPr lang="en-IN" b="1" dirty="0">
              <a:solidFill>
                <a:srgbClr val="FFFFFF"/>
              </a:solidFill>
              <a:latin typeface="Britannic Bold" panose="020B0903060703020204" pitchFamily="34" charset="0"/>
            </a:endParaRPr>
          </a:p>
        </p:txBody>
      </p:sp>
      <p:cxnSp>
        <p:nvCxnSpPr>
          <p:cNvPr id="13" name="Straight Connector 12">
            <a:extLst>
              <a:ext uri="{FF2B5EF4-FFF2-40B4-BE49-F238E27FC236}">
                <a16:creationId xmlns:a16="http://schemas.microsoft.com/office/drawing/2014/main" id="{9E7C23BC-DAA6-40E1-8166-B8C4439D1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69087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2949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Shape 72">
          <a:extLst>
            <a:ext uri="{FF2B5EF4-FFF2-40B4-BE49-F238E27FC236}">
              <a16:creationId xmlns:a16="http://schemas.microsoft.com/office/drawing/2014/main" id="{CDADDAAD-B2DF-047A-1CE0-6AEF678CE764}"/>
            </a:ext>
          </a:extLst>
        </p:cNvPr>
        <p:cNvGrpSpPr/>
        <p:nvPr/>
      </p:nvGrpSpPr>
      <p:grpSpPr>
        <a:xfrm>
          <a:off x="0" y="0"/>
          <a:ext cx="0" cy="0"/>
          <a:chOff x="0" y="0"/>
          <a:chExt cx="0" cy="0"/>
        </a:xfrm>
      </p:grpSpPr>
      <p:sp>
        <p:nvSpPr>
          <p:cNvPr id="73" name="Google Shape;73;p16">
            <a:extLst>
              <a:ext uri="{FF2B5EF4-FFF2-40B4-BE49-F238E27FC236}">
                <a16:creationId xmlns:a16="http://schemas.microsoft.com/office/drawing/2014/main" id="{F6D3202A-E378-2DB4-578F-6F0FC12FFE5A}"/>
              </a:ext>
            </a:extLst>
          </p:cNvPr>
          <p:cNvSpPr txBox="1">
            <a:spLocks noGrp="1"/>
          </p:cNvSpPr>
          <p:nvPr>
            <p:ph type="title"/>
          </p:nvPr>
        </p:nvSpPr>
        <p:spPr>
          <a:xfrm>
            <a:off x="647337" y="357599"/>
            <a:ext cx="10642343" cy="763600"/>
          </a:xfrm>
          <a:prstGeom prst="rect">
            <a:avLst/>
          </a:prstGeom>
        </p:spPr>
        <p:txBody>
          <a:bodyPr spcFirstLastPara="1" vert="horz" wrap="square" lIns="121900" tIns="121900" rIns="121900" bIns="121900" rtlCol="0" anchor="t" anchorCtr="0">
            <a:normAutofit/>
          </a:bodyPr>
          <a:lstStyle/>
          <a:p>
            <a:r>
              <a:rPr lang="en-GB" b="1" dirty="0">
                <a:solidFill>
                  <a:schemeClr val="bg1"/>
                </a:solidFill>
              </a:rPr>
              <a:t>SURVEY</a:t>
            </a:r>
            <a:endParaRPr b="1" dirty="0">
              <a:solidFill>
                <a:schemeClr val="bg1"/>
              </a:solidFill>
            </a:endParaRPr>
          </a:p>
        </p:txBody>
      </p:sp>
      <p:sp>
        <p:nvSpPr>
          <p:cNvPr id="74" name="Google Shape;74;p16">
            <a:extLst>
              <a:ext uri="{FF2B5EF4-FFF2-40B4-BE49-F238E27FC236}">
                <a16:creationId xmlns:a16="http://schemas.microsoft.com/office/drawing/2014/main" id="{425ECA08-2914-DDD4-4F84-7C92A53586DA}"/>
              </a:ext>
            </a:extLst>
          </p:cNvPr>
          <p:cNvSpPr txBox="1">
            <a:spLocks noGrp="1"/>
          </p:cNvSpPr>
          <p:nvPr>
            <p:ph type="body" idx="1"/>
          </p:nvPr>
        </p:nvSpPr>
        <p:spPr>
          <a:xfrm>
            <a:off x="0" y="938667"/>
            <a:ext cx="11360800" cy="4555200"/>
          </a:xfrm>
          <a:prstGeom prst="rect">
            <a:avLst/>
          </a:prstGeom>
        </p:spPr>
        <p:txBody>
          <a:bodyPr spcFirstLastPara="1" vert="horz" wrap="square" lIns="121900" tIns="121900" rIns="121900" bIns="121900" rtlCol="0" anchor="t" anchorCtr="0">
            <a:normAutofit/>
          </a:bodyPr>
          <a:lstStyle/>
          <a:p>
            <a:pPr indent="-414856">
              <a:buSzPts val="1300"/>
            </a:pPr>
            <a:r>
              <a:rPr lang="en-GB" sz="1733" b="1" dirty="0">
                <a:solidFill>
                  <a:schemeClr val="bg1"/>
                </a:solidFill>
              </a:rPr>
              <a:t>According to  the   most   recent   data   released   by IPCC, One  of the  biggest issues   confronting   Indian   agriculture   is   low productivity. India’s cereal yields are drastically lower than those of  developed   regions   such   as North America  (6671 kg per ha), East Asia and the Pacific (5,184 kg per ha), and the Euro area(5855.4 kg per ha) </a:t>
            </a:r>
            <a:endParaRPr sz="1733" b="1" dirty="0">
              <a:solidFill>
                <a:schemeClr val="bg1"/>
              </a:solidFill>
            </a:endParaRPr>
          </a:p>
        </p:txBody>
      </p:sp>
      <p:pic>
        <p:nvPicPr>
          <p:cNvPr id="75" name="Google Shape;75;p16">
            <a:extLst>
              <a:ext uri="{FF2B5EF4-FFF2-40B4-BE49-F238E27FC236}">
                <a16:creationId xmlns:a16="http://schemas.microsoft.com/office/drawing/2014/main" id="{A5AAC790-E751-8B30-FC12-FC8A73E19D35}"/>
              </a:ext>
            </a:extLst>
          </p:cNvPr>
          <p:cNvPicPr preferRelativeResize="0"/>
          <p:nvPr/>
        </p:nvPicPr>
        <p:blipFill>
          <a:blip r:embed="rId3">
            <a:alphaModFix/>
          </a:blip>
          <a:stretch>
            <a:fillRect/>
          </a:stretch>
        </p:blipFill>
        <p:spPr>
          <a:xfrm>
            <a:off x="1080034" y="3597568"/>
            <a:ext cx="9505967" cy="2139233"/>
          </a:xfrm>
          <a:prstGeom prst="rect">
            <a:avLst/>
          </a:prstGeom>
          <a:noFill/>
          <a:ln>
            <a:noFill/>
          </a:ln>
        </p:spPr>
      </p:pic>
    </p:spTree>
    <p:extLst>
      <p:ext uri="{BB962C8B-B14F-4D97-AF65-F5344CB8AC3E}">
        <p14:creationId xmlns:p14="http://schemas.microsoft.com/office/powerpoint/2010/main" val="3728968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E523E-AF1E-35A0-E371-FCE16DD4EEA2}"/>
              </a:ext>
            </a:extLst>
          </p:cNvPr>
          <p:cNvSpPr>
            <a:spLocks noGrp="1"/>
          </p:cNvSpPr>
          <p:nvPr>
            <p:ph type="title"/>
          </p:nvPr>
        </p:nvSpPr>
        <p:spPr/>
        <p:txBody>
          <a:bodyPr/>
          <a:lstStyle/>
          <a:p>
            <a:r>
              <a:rPr lang="en-IN" b="1" dirty="0">
                <a:solidFill>
                  <a:schemeClr val="bg1"/>
                </a:solidFill>
              </a:rPr>
              <a:t>Conclusion</a:t>
            </a:r>
          </a:p>
        </p:txBody>
      </p:sp>
      <p:sp>
        <p:nvSpPr>
          <p:cNvPr id="3" name="Content Placeholder 2">
            <a:extLst>
              <a:ext uri="{FF2B5EF4-FFF2-40B4-BE49-F238E27FC236}">
                <a16:creationId xmlns:a16="http://schemas.microsoft.com/office/drawing/2014/main" id="{937E2AE2-864D-B386-8A1C-513B4DB9DF8B}"/>
              </a:ext>
            </a:extLst>
          </p:cNvPr>
          <p:cNvSpPr>
            <a:spLocks noGrp="1"/>
          </p:cNvSpPr>
          <p:nvPr>
            <p:ph idx="1"/>
          </p:nvPr>
        </p:nvSpPr>
        <p:spPr/>
        <p:txBody>
          <a:bodyPr>
            <a:normAutofit fontScale="92500" lnSpcReduction="20000"/>
          </a:bodyPr>
          <a:lstStyle/>
          <a:p>
            <a:pPr>
              <a:buClr>
                <a:schemeClr val="bg1"/>
              </a:buClr>
              <a:buFont typeface="Wingdings" panose="05000000000000000000" pitchFamily="2" charset="2"/>
              <a:buChar char="Ø"/>
            </a:pPr>
            <a:r>
              <a:rPr lang="en-IN" b="1" dirty="0">
                <a:solidFill>
                  <a:schemeClr val="bg1">
                    <a:alpha val="70000"/>
                  </a:schemeClr>
                </a:solidFill>
              </a:rPr>
              <a:t>Summarization of data on impact of climate change on spoilage microorganisms and yield of crops will help us in future research to find the optimum solutions.</a:t>
            </a:r>
          </a:p>
          <a:p>
            <a:pPr>
              <a:buClr>
                <a:schemeClr val="bg1"/>
              </a:buClr>
              <a:buFont typeface="Wingdings" panose="05000000000000000000" pitchFamily="2" charset="2"/>
              <a:buChar char="Ø"/>
            </a:pPr>
            <a:r>
              <a:rPr lang="en-US" b="1" dirty="0">
                <a:solidFill>
                  <a:schemeClr val="bg1">
                    <a:alpha val="70000"/>
                  </a:schemeClr>
                </a:solidFill>
              </a:rPr>
              <a:t>Creating Regression analysis model of multiple variables to predict the impact of climate change on- </a:t>
            </a:r>
          </a:p>
          <a:p>
            <a:pPr>
              <a:buClr>
                <a:schemeClr val="bg1"/>
              </a:buClr>
              <a:buFont typeface="Arial" panose="020B0604020202020204" pitchFamily="34" charset="0"/>
              <a:buChar char="•"/>
            </a:pPr>
            <a:r>
              <a:rPr lang="en-US" sz="1600" b="1" dirty="0">
                <a:solidFill>
                  <a:schemeClr val="bg1">
                    <a:alpha val="70000"/>
                  </a:schemeClr>
                </a:solidFill>
              </a:rPr>
              <a:t>Growth of spoilage organisms.</a:t>
            </a:r>
          </a:p>
          <a:p>
            <a:pPr>
              <a:buClr>
                <a:schemeClr val="bg1"/>
              </a:buClr>
              <a:buFont typeface="Arial" panose="020B0604020202020204" pitchFamily="34" charset="0"/>
              <a:buChar char="•"/>
            </a:pPr>
            <a:r>
              <a:rPr lang="en-US" sz="1600" b="1" dirty="0">
                <a:solidFill>
                  <a:schemeClr val="bg1">
                    <a:alpha val="70000"/>
                  </a:schemeClr>
                </a:solidFill>
              </a:rPr>
              <a:t>Yield of crops.</a:t>
            </a:r>
          </a:p>
          <a:p>
            <a:pPr>
              <a:buClr>
                <a:schemeClr val="bg1"/>
              </a:buClr>
              <a:buFont typeface="Arial" panose="020B0604020202020204" pitchFamily="34" charset="0"/>
              <a:buChar char="•"/>
            </a:pPr>
            <a:r>
              <a:rPr lang="en-US" sz="1600" b="1" dirty="0">
                <a:solidFill>
                  <a:schemeClr val="bg1">
                    <a:alpha val="70000"/>
                  </a:schemeClr>
                </a:solidFill>
              </a:rPr>
              <a:t>Hike in prices of food products.</a:t>
            </a:r>
          </a:p>
          <a:p>
            <a:pPr>
              <a:buClr>
                <a:schemeClr val="bg1"/>
              </a:buClr>
              <a:buFont typeface="Wingdings" panose="05000000000000000000" pitchFamily="2" charset="2"/>
              <a:buChar char="Ø"/>
            </a:pPr>
            <a:r>
              <a:rPr lang="en-US" b="1" dirty="0">
                <a:solidFill>
                  <a:schemeClr val="bg1">
                    <a:alpha val="70000"/>
                  </a:schemeClr>
                </a:solidFill>
              </a:rPr>
              <a:t>Predictive analysis can help farmers and farming businesses predict crop yield in a particular season, when to plant a crop, and when to harvest for better crop yield. Predictive analytics is a powerful tool that can help to improve decision-making in the agriculture industry.</a:t>
            </a:r>
          </a:p>
          <a:p>
            <a:pPr marL="0" indent="0">
              <a:buClr>
                <a:schemeClr val="bg1"/>
              </a:buClr>
              <a:buNone/>
            </a:pPr>
            <a:endParaRPr lang="en-IN" b="1" dirty="0">
              <a:solidFill>
                <a:schemeClr val="bg1">
                  <a:alpha val="70000"/>
                </a:schemeClr>
              </a:solidFill>
            </a:endParaRPr>
          </a:p>
        </p:txBody>
      </p:sp>
    </p:spTree>
    <p:extLst>
      <p:ext uri="{BB962C8B-B14F-4D97-AF65-F5344CB8AC3E}">
        <p14:creationId xmlns:p14="http://schemas.microsoft.com/office/powerpoint/2010/main" val="555044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5000"/>
                <a:lumOff val="95000"/>
              </a:schemeClr>
            </a:gs>
            <a:gs pos="74000">
              <a:schemeClr val="accent4">
                <a:lumMod val="45000"/>
                <a:lumOff val="55000"/>
              </a:schemeClr>
            </a:gs>
            <a:gs pos="83000">
              <a:schemeClr val="accent4">
                <a:lumMod val="45000"/>
                <a:lumOff val="55000"/>
              </a:schemeClr>
            </a:gs>
            <a:gs pos="100000">
              <a:schemeClr val="accent4">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86BA9C-F231-D96E-80B3-A4C93139E54A}"/>
              </a:ext>
            </a:extLst>
          </p:cNvPr>
          <p:cNvSpPr>
            <a:spLocks noGrp="1"/>
          </p:cNvSpPr>
          <p:nvPr>
            <p:ph idx="1"/>
          </p:nvPr>
        </p:nvSpPr>
        <p:spPr>
          <a:xfrm>
            <a:off x="1079500" y="1868487"/>
            <a:ext cx="10026650" cy="3978275"/>
          </a:xfrm>
        </p:spPr>
        <p:txBody>
          <a:bodyPr>
            <a:normAutofit/>
          </a:bodyPr>
          <a:lstStyle/>
          <a:p>
            <a:pPr marL="0" indent="0" algn="ctr">
              <a:buNone/>
            </a:pPr>
            <a:r>
              <a:rPr lang="en-IN" sz="13800" dirty="0">
                <a:solidFill>
                  <a:schemeClr val="bg2">
                    <a:lumMod val="90000"/>
                    <a:lumOff val="10000"/>
                    <a:alpha val="70000"/>
                  </a:schemeClr>
                </a:solidFill>
                <a:latin typeface="Bauhaus 93" panose="04030905020B02020C02" pitchFamily="82" charset="0"/>
              </a:rPr>
              <a:t>Thank you</a:t>
            </a:r>
          </a:p>
        </p:txBody>
      </p:sp>
    </p:spTree>
    <p:extLst>
      <p:ext uri="{BB962C8B-B14F-4D97-AF65-F5344CB8AC3E}">
        <p14:creationId xmlns:p14="http://schemas.microsoft.com/office/powerpoint/2010/main" val="2639291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E8D1E-A751-B7B1-182B-1E84E0CCB987}"/>
              </a:ext>
            </a:extLst>
          </p:cNvPr>
          <p:cNvSpPr>
            <a:spLocks noGrp="1"/>
          </p:cNvSpPr>
          <p:nvPr>
            <p:ph type="title"/>
          </p:nvPr>
        </p:nvSpPr>
        <p:spPr/>
        <p:txBody>
          <a:bodyPr/>
          <a:lstStyle/>
          <a:p>
            <a:r>
              <a:rPr lang="en-IN" b="1" dirty="0">
                <a:solidFill>
                  <a:schemeClr val="bg1"/>
                </a:solidFill>
              </a:rPr>
              <a:t>Challenge</a:t>
            </a:r>
          </a:p>
        </p:txBody>
      </p:sp>
      <p:sp>
        <p:nvSpPr>
          <p:cNvPr id="3" name="Content Placeholder 2">
            <a:extLst>
              <a:ext uri="{FF2B5EF4-FFF2-40B4-BE49-F238E27FC236}">
                <a16:creationId xmlns:a16="http://schemas.microsoft.com/office/drawing/2014/main" id="{84FF3056-5CC3-D8AF-5D68-625646DD1608}"/>
              </a:ext>
            </a:extLst>
          </p:cNvPr>
          <p:cNvSpPr>
            <a:spLocks noGrp="1"/>
          </p:cNvSpPr>
          <p:nvPr>
            <p:ph idx="1"/>
          </p:nvPr>
        </p:nvSpPr>
        <p:spPr/>
        <p:txBody>
          <a:bodyPr/>
          <a:lstStyle/>
          <a:p>
            <a:pPr>
              <a:buClr>
                <a:schemeClr val="bg1"/>
              </a:buClr>
              <a:buFont typeface="Wingdings" panose="05000000000000000000" pitchFamily="2" charset="2"/>
              <a:buChar char="Ø"/>
            </a:pPr>
            <a:r>
              <a:rPr lang="en-IN" b="1" dirty="0">
                <a:solidFill>
                  <a:schemeClr val="bg1">
                    <a:alpha val="70000"/>
                  </a:schemeClr>
                </a:solidFill>
              </a:rPr>
              <a:t>20-40% of the annual Global Crop yield is lost due to plant pathogens. Thus, exacerbating the food insecurity. The climate change is promoting the growth of these spoilage microbes.</a:t>
            </a:r>
          </a:p>
          <a:p>
            <a:pPr>
              <a:buClr>
                <a:schemeClr val="bg1"/>
              </a:buClr>
              <a:buFont typeface="Wingdings" panose="05000000000000000000" pitchFamily="2" charset="2"/>
              <a:buChar char="Ø"/>
            </a:pPr>
            <a:r>
              <a:rPr lang="en-IN" b="1" dirty="0">
                <a:solidFill>
                  <a:schemeClr val="bg1">
                    <a:alpha val="70000"/>
                  </a:schemeClr>
                </a:solidFill>
              </a:rPr>
              <a:t>These plant pathogens respond to changing climate in three keyways- multiplication, migration and evolution and are causing havoc in agriculture sector of different countries.</a:t>
            </a:r>
          </a:p>
        </p:txBody>
      </p:sp>
    </p:spTree>
    <p:extLst>
      <p:ext uri="{BB962C8B-B14F-4D97-AF65-F5344CB8AC3E}">
        <p14:creationId xmlns:p14="http://schemas.microsoft.com/office/powerpoint/2010/main" val="3447969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5000"/>
                <a:lumOff val="95000"/>
              </a:schemeClr>
            </a:gs>
            <a:gs pos="74000">
              <a:schemeClr val="accent4">
                <a:lumMod val="45000"/>
                <a:lumOff val="55000"/>
              </a:schemeClr>
            </a:gs>
            <a:gs pos="83000">
              <a:schemeClr val="accent4">
                <a:lumMod val="45000"/>
                <a:lumOff val="55000"/>
              </a:schemeClr>
            </a:gs>
            <a:gs pos="100000">
              <a:schemeClr val="accent4">
                <a:lumMod val="30000"/>
                <a:lumOff val="70000"/>
              </a:schemeClr>
            </a:gs>
          </a:gsLst>
          <a:lin ang="5400000" scaled="1"/>
          <a:tileRect/>
        </a:gradFill>
        <a:effectLst/>
      </p:bgPr>
    </p:bg>
    <p:spTree>
      <p:nvGrpSpPr>
        <p:cNvPr id="1" name="">
          <a:extLst>
            <a:ext uri="{FF2B5EF4-FFF2-40B4-BE49-F238E27FC236}">
              <a16:creationId xmlns:a16="http://schemas.microsoft.com/office/drawing/2014/main" id="{7D56B0EE-C1FF-16AF-D36C-21C85662A6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097774-31D8-7357-8D54-5AC009ED7608}"/>
              </a:ext>
            </a:extLst>
          </p:cNvPr>
          <p:cNvSpPr>
            <a:spLocks noGrp="1"/>
          </p:cNvSpPr>
          <p:nvPr>
            <p:ph type="title"/>
          </p:nvPr>
        </p:nvSpPr>
        <p:spPr>
          <a:xfrm>
            <a:off x="415600" y="183794"/>
            <a:ext cx="11360800" cy="763600"/>
          </a:xfrm>
        </p:spPr>
        <p:txBody>
          <a:bodyPr>
            <a:normAutofit/>
          </a:bodyPr>
          <a:lstStyle/>
          <a:p>
            <a:r>
              <a:rPr lang="en-IN" dirty="0">
                <a:solidFill>
                  <a:schemeClr val="bg1"/>
                </a:solidFill>
              </a:rPr>
              <a:t>Effect of Climate on Plant Pathogens</a:t>
            </a:r>
          </a:p>
        </p:txBody>
      </p:sp>
      <p:pic>
        <p:nvPicPr>
          <p:cNvPr id="4" name="Picture 3">
            <a:extLst>
              <a:ext uri="{FF2B5EF4-FFF2-40B4-BE49-F238E27FC236}">
                <a16:creationId xmlns:a16="http://schemas.microsoft.com/office/drawing/2014/main" id="{A60C8D37-6BEA-3C3C-2FCA-0DDDB272A455}"/>
              </a:ext>
            </a:extLst>
          </p:cNvPr>
          <p:cNvPicPr>
            <a:picLocks noChangeAspect="1"/>
          </p:cNvPicPr>
          <p:nvPr/>
        </p:nvPicPr>
        <p:blipFill>
          <a:blip r:embed="rId2"/>
          <a:stretch>
            <a:fillRect/>
          </a:stretch>
        </p:blipFill>
        <p:spPr>
          <a:xfrm>
            <a:off x="300703" y="1563374"/>
            <a:ext cx="11360800" cy="5324427"/>
          </a:xfrm>
          <a:prstGeom prst="rect">
            <a:avLst/>
          </a:prstGeom>
        </p:spPr>
      </p:pic>
      <p:sp>
        <p:nvSpPr>
          <p:cNvPr id="5" name="TextBox 4">
            <a:extLst>
              <a:ext uri="{FF2B5EF4-FFF2-40B4-BE49-F238E27FC236}">
                <a16:creationId xmlns:a16="http://schemas.microsoft.com/office/drawing/2014/main" id="{D1917B61-2C98-5DEA-4120-382E608823FA}"/>
              </a:ext>
            </a:extLst>
          </p:cNvPr>
          <p:cNvSpPr txBox="1"/>
          <p:nvPr/>
        </p:nvSpPr>
        <p:spPr>
          <a:xfrm>
            <a:off x="415600" y="799774"/>
            <a:ext cx="5309082" cy="830997"/>
          </a:xfrm>
          <a:prstGeom prst="rect">
            <a:avLst/>
          </a:prstGeom>
          <a:noFill/>
        </p:spPr>
        <p:txBody>
          <a:bodyPr wrap="none" rtlCol="0">
            <a:spAutoFit/>
          </a:bodyPr>
          <a:lstStyle/>
          <a:p>
            <a:r>
              <a:rPr lang="en-IN" sz="2400" dirty="0">
                <a:solidFill>
                  <a:schemeClr val="accent5">
                    <a:lumMod val="75000"/>
                  </a:schemeClr>
                </a:solidFill>
              </a:rPr>
              <a:t>Climate change affects the pathogen</a:t>
            </a:r>
          </a:p>
          <a:p>
            <a:r>
              <a:rPr lang="en-IN" sz="2400" dirty="0">
                <a:solidFill>
                  <a:schemeClr val="accent5">
                    <a:lumMod val="75000"/>
                  </a:schemeClr>
                </a:solidFill>
              </a:rPr>
              <a:t>In 3 ways:-</a:t>
            </a:r>
          </a:p>
        </p:txBody>
      </p:sp>
    </p:spTree>
    <p:extLst>
      <p:ext uri="{BB962C8B-B14F-4D97-AF65-F5344CB8AC3E}">
        <p14:creationId xmlns:p14="http://schemas.microsoft.com/office/powerpoint/2010/main" val="1898849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8FF6E1-8948-8C82-E8EB-B0016F2796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9F56F0-29CB-0C2F-CD56-60ADA960028B}"/>
              </a:ext>
            </a:extLst>
          </p:cNvPr>
          <p:cNvSpPr>
            <a:spLocks noGrp="1"/>
          </p:cNvSpPr>
          <p:nvPr>
            <p:ph type="ctrTitle"/>
          </p:nvPr>
        </p:nvSpPr>
        <p:spPr/>
        <p:txBody>
          <a:bodyPr/>
          <a:lstStyle/>
          <a:p>
            <a:r>
              <a:rPr lang="en-IN" dirty="0"/>
              <a:t>M</a:t>
            </a:r>
          </a:p>
        </p:txBody>
      </p:sp>
      <p:sp>
        <p:nvSpPr>
          <p:cNvPr id="3" name="Subtitle 2">
            <a:extLst>
              <a:ext uri="{FF2B5EF4-FFF2-40B4-BE49-F238E27FC236}">
                <a16:creationId xmlns:a16="http://schemas.microsoft.com/office/drawing/2014/main" id="{B5B52E57-4C47-8988-A4F7-41CFC125DC83}"/>
              </a:ext>
            </a:extLst>
          </p:cNvPr>
          <p:cNvSpPr>
            <a:spLocks noGrp="1"/>
          </p:cNvSpPr>
          <p:nvPr>
            <p:ph type="subTitle" idx="1"/>
          </p:nvPr>
        </p:nvSpPr>
        <p:spPr/>
        <p:txBody>
          <a:bodyPr/>
          <a:lstStyle/>
          <a:p>
            <a:endParaRPr lang="en-IN" dirty="0"/>
          </a:p>
        </p:txBody>
      </p:sp>
      <p:graphicFrame>
        <p:nvGraphicFramePr>
          <p:cNvPr id="5" name="Table 4">
            <a:extLst>
              <a:ext uri="{FF2B5EF4-FFF2-40B4-BE49-F238E27FC236}">
                <a16:creationId xmlns:a16="http://schemas.microsoft.com/office/drawing/2014/main" id="{079C2298-37F2-EF51-EB50-CBD25F1D941D}"/>
              </a:ext>
            </a:extLst>
          </p:cNvPr>
          <p:cNvGraphicFramePr>
            <a:graphicFrameLocks noGrp="1"/>
          </p:cNvGraphicFramePr>
          <p:nvPr>
            <p:extLst>
              <p:ext uri="{D42A27DB-BD31-4B8C-83A1-F6EECF244321}">
                <p14:modId xmlns:p14="http://schemas.microsoft.com/office/powerpoint/2010/main" val="3106668127"/>
              </p:ext>
            </p:extLst>
          </p:nvPr>
        </p:nvGraphicFramePr>
        <p:xfrm>
          <a:off x="1" y="0"/>
          <a:ext cx="12192000" cy="6858001"/>
        </p:xfrm>
        <a:graphic>
          <a:graphicData uri="http://schemas.openxmlformats.org/drawingml/2006/table">
            <a:tbl>
              <a:tblPr firstRow="1" bandRow="1">
                <a:tableStyleId>{5C22544A-7EE6-4342-B048-85BDC9FD1C3A}</a:tableStyleId>
              </a:tblPr>
              <a:tblGrid>
                <a:gridCol w="1473200">
                  <a:extLst>
                    <a:ext uri="{9D8B030D-6E8A-4147-A177-3AD203B41FA5}">
                      <a16:colId xmlns:a16="http://schemas.microsoft.com/office/drawing/2014/main" val="3144722618"/>
                    </a:ext>
                  </a:extLst>
                </a:gridCol>
                <a:gridCol w="1751263">
                  <a:extLst>
                    <a:ext uri="{9D8B030D-6E8A-4147-A177-3AD203B41FA5}">
                      <a16:colId xmlns:a16="http://schemas.microsoft.com/office/drawing/2014/main" val="937798259"/>
                    </a:ext>
                  </a:extLst>
                </a:gridCol>
                <a:gridCol w="2000679">
                  <a:extLst>
                    <a:ext uri="{9D8B030D-6E8A-4147-A177-3AD203B41FA5}">
                      <a16:colId xmlns:a16="http://schemas.microsoft.com/office/drawing/2014/main" val="976939731"/>
                    </a:ext>
                  </a:extLst>
                </a:gridCol>
                <a:gridCol w="1741715">
                  <a:extLst>
                    <a:ext uri="{9D8B030D-6E8A-4147-A177-3AD203B41FA5}">
                      <a16:colId xmlns:a16="http://schemas.microsoft.com/office/drawing/2014/main" val="2369386311"/>
                    </a:ext>
                  </a:extLst>
                </a:gridCol>
                <a:gridCol w="1741715">
                  <a:extLst>
                    <a:ext uri="{9D8B030D-6E8A-4147-A177-3AD203B41FA5}">
                      <a16:colId xmlns:a16="http://schemas.microsoft.com/office/drawing/2014/main" val="623735316"/>
                    </a:ext>
                  </a:extLst>
                </a:gridCol>
                <a:gridCol w="1430041">
                  <a:extLst>
                    <a:ext uri="{9D8B030D-6E8A-4147-A177-3AD203B41FA5}">
                      <a16:colId xmlns:a16="http://schemas.microsoft.com/office/drawing/2014/main" val="4099688042"/>
                    </a:ext>
                  </a:extLst>
                </a:gridCol>
                <a:gridCol w="2053387">
                  <a:extLst>
                    <a:ext uri="{9D8B030D-6E8A-4147-A177-3AD203B41FA5}">
                      <a16:colId xmlns:a16="http://schemas.microsoft.com/office/drawing/2014/main" val="683193159"/>
                    </a:ext>
                  </a:extLst>
                </a:gridCol>
              </a:tblGrid>
              <a:tr h="609733">
                <a:tc>
                  <a:txBody>
                    <a:bodyPr/>
                    <a:lstStyle/>
                    <a:p>
                      <a:pPr algn="ctr"/>
                      <a:endParaRPr lang="en-IN" sz="1600" dirty="0"/>
                    </a:p>
                  </a:txBody>
                  <a:tcPr/>
                </a:tc>
                <a:tc>
                  <a:txBody>
                    <a:bodyPr/>
                    <a:lstStyle/>
                    <a:p>
                      <a:pPr algn="ctr"/>
                      <a:r>
                        <a:rPr lang="en-IN" sz="1600" dirty="0"/>
                        <a:t>Causes</a:t>
                      </a:r>
                    </a:p>
                  </a:txBody>
                  <a:tcPr/>
                </a:tc>
                <a:tc>
                  <a:txBody>
                    <a:bodyPr/>
                    <a:lstStyle/>
                    <a:p>
                      <a:pPr algn="ctr"/>
                      <a:r>
                        <a:rPr lang="en-IN" sz="1600" dirty="0"/>
                        <a:t>Pathogen</a:t>
                      </a:r>
                    </a:p>
                  </a:txBody>
                  <a:tcPr/>
                </a:tc>
                <a:tc>
                  <a:txBody>
                    <a:bodyPr/>
                    <a:lstStyle/>
                    <a:p>
                      <a:pPr algn="ctr"/>
                      <a:r>
                        <a:rPr lang="en-IN" sz="1600" dirty="0"/>
                        <a:t>Disease</a:t>
                      </a:r>
                    </a:p>
                  </a:txBody>
                  <a:tcPr/>
                </a:tc>
                <a:tc>
                  <a:txBody>
                    <a:bodyPr/>
                    <a:lstStyle/>
                    <a:p>
                      <a:pPr algn="ctr"/>
                      <a:r>
                        <a:rPr lang="en-IN" sz="1600" dirty="0"/>
                        <a:t>Crops Affected</a:t>
                      </a:r>
                    </a:p>
                  </a:txBody>
                  <a:tcPr/>
                </a:tc>
                <a:tc>
                  <a:txBody>
                    <a:bodyPr/>
                    <a:lstStyle/>
                    <a:p>
                      <a:pPr algn="ctr"/>
                      <a:r>
                        <a:rPr lang="en-IN" sz="1600" dirty="0"/>
                        <a:t>Countries Affected</a:t>
                      </a:r>
                    </a:p>
                  </a:txBody>
                  <a:tcPr/>
                </a:tc>
                <a:tc>
                  <a:txBody>
                    <a:bodyPr/>
                    <a:lstStyle/>
                    <a:p>
                      <a:pPr algn="ctr"/>
                      <a:r>
                        <a:rPr lang="en-IN" sz="1600" dirty="0"/>
                        <a:t>Comments</a:t>
                      </a:r>
                    </a:p>
                  </a:txBody>
                  <a:tcPr/>
                </a:tc>
                <a:extLst>
                  <a:ext uri="{0D108BD9-81ED-4DB2-BD59-A6C34878D82A}">
                    <a16:rowId xmlns:a16="http://schemas.microsoft.com/office/drawing/2014/main" val="973908468"/>
                  </a:ext>
                </a:extLst>
              </a:tr>
              <a:tr h="1379922">
                <a:tc>
                  <a:txBody>
                    <a:bodyPr/>
                    <a:lstStyle/>
                    <a:p>
                      <a:pPr algn="ctr"/>
                      <a:r>
                        <a:rPr lang="en-IN" sz="1600" b="1" dirty="0"/>
                        <a:t>Multiplication</a:t>
                      </a:r>
                    </a:p>
                  </a:txBody>
                  <a:tcPr/>
                </a:tc>
                <a:tc>
                  <a:txBody>
                    <a:bodyPr/>
                    <a:lstStyle/>
                    <a:p>
                      <a:pPr algn="ctr"/>
                      <a:r>
                        <a:rPr lang="en-US" sz="1600" b="0" i="0" kern="1200" dirty="0">
                          <a:solidFill>
                            <a:schemeClr val="dk1"/>
                          </a:solidFill>
                          <a:effectLst/>
                          <a:latin typeface="+mn-lt"/>
                          <a:ea typeface="+mn-ea"/>
                          <a:cs typeface="+mn-cs"/>
                        </a:rPr>
                        <a:t>Due to increased temperature and humidity</a:t>
                      </a:r>
                      <a:endParaRPr lang="en-IN" sz="1600" dirty="0"/>
                    </a:p>
                  </a:txBody>
                  <a:tcPr/>
                </a:tc>
                <a:tc>
                  <a:txBody>
                    <a:bodyPr/>
                    <a:lstStyle/>
                    <a:p>
                      <a:pPr algn="ctr"/>
                      <a:r>
                        <a:rPr lang="en-IN" sz="1600" b="0" i="1" kern="1200" dirty="0" err="1">
                          <a:solidFill>
                            <a:schemeClr val="dk1"/>
                          </a:solidFill>
                          <a:effectLst/>
                          <a:latin typeface="+mn-lt"/>
                          <a:ea typeface="+mn-ea"/>
                          <a:cs typeface="+mn-cs"/>
                        </a:rPr>
                        <a:t>Hemileia</a:t>
                      </a:r>
                      <a:r>
                        <a:rPr lang="en-IN" sz="1600" b="0" i="1" kern="1200" dirty="0">
                          <a:solidFill>
                            <a:schemeClr val="dk1"/>
                          </a:solidFill>
                          <a:effectLst/>
                          <a:latin typeface="+mn-lt"/>
                          <a:ea typeface="+mn-ea"/>
                          <a:cs typeface="+mn-cs"/>
                        </a:rPr>
                        <a:t> </a:t>
                      </a:r>
                      <a:r>
                        <a:rPr lang="en-IN" sz="1600" b="0" i="1" kern="1200" dirty="0" err="1">
                          <a:solidFill>
                            <a:schemeClr val="dk1"/>
                          </a:solidFill>
                          <a:effectLst/>
                          <a:latin typeface="+mn-lt"/>
                          <a:ea typeface="+mn-ea"/>
                          <a:cs typeface="+mn-cs"/>
                        </a:rPr>
                        <a:t>vastatrix</a:t>
                      </a:r>
                      <a:endParaRPr lang="en-IN" sz="1600" dirty="0"/>
                    </a:p>
                  </a:txBody>
                  <a:tcPr/>
                </a:tc>
                <a:tc>
                  <a:txBody>
                    <a:bodyPr/>
                    <a:lstStyle/>
                    <a:p>
                      <a:pPr algn="ctr"/>
                      <a:r>
                        <a:rPr lang="en-IN" sz="1600" b="0" i="0" kern="1200" dirty="0">
                          <a:solidFill>
                            <a:schemeClr val="dk1"/>
                          </a:solidFill>
                          <a:effectLst/>
                          <a:latin typeface="+mn-lt"/>
                          <a:ea typeface="+mn-ea"/>
                          <a:cs typeface="+mn-cs"/>
                        </a:rPr>
                        <a:t>Coffee rust</a:t>
                      </a:r>
                      <a:endParaRPr lang="en-IN" sz="1600" dirty="0"/>
                    </a:p>
                  </a:txBody>
                  <a:tcPr/>
                </a:tc>
                <a:tc>
                  <a:txBody>
                    <a:bodyPr/>
                    <a:lstStyle/>
                    <a:p>
                      <a:pPr algn="ctr"/>
                      <a:r>
                        <a:rPr lang="en-IN" sz="1600" dirty="0"/>
                        <a:t>Coffee</a:t>
                      </a:r>
                    </a:p>
                  </a:txBody>
                  <a:tcPr/>
                </a:tc>
                <a:tc>
                  <a:txBody>
                    <a:bodyPr/>
                    <a:lstStyle/>
                    <a:p>
                      <a:pPr algn="ctr"/>
                      <a:r>
                        <a:rPr lang="en-IN" sz="1600" b="0" i="0" kern="1200" dirty="0">
                          <a:solidFill>
                            <a:schemeClr val="dk1"/>
                          </a:solidFill>
                          <a:effectLst/>
                          <a:latin typeface="+mn-lt"/>
                          <a:ea typeface="+mn-ea"/>
                          <a:cs typeface="+mn-cs"/>
                        </a:rPr>
                        <a:t>Colombia and Central America</a:t>
                      </a:r>
                      <a:br>
                        <a:rPr lang="en-IN" sz="1600" dirty="0"/>
                      </a:br>
                      <a:r>
                        <a:rPr lang="en-IN" sz="1600" b="0" i="0" kern="1200" dirty="0">
                          <a:solidFill>
                            <a:schemeClr val="dk1"/>
                          </a:solidFill>
                          <a:effectLst/>
                          <a:latin typeface="+mn-lt"/>
                          <a:ea typeface="+mn-ea"/>
                          <a:cs typeface="+mn-cs"/>
                        </a:rPr>
                        <a:t>(2008–2013)</a:t>
                      </a:r>
                      <a:endParaRPr lang="en-IN" sz="1600" dirty="0"/>
                    </a:p>
                  </a:txBody>
                  <a:tcPr/>
                </a:tc>
                <a:tc>
                  <a:txBody>
                    <a:bodyPr/>
                    <a:lstStyle/>
                    <a:p>
                      <a:pPr algn="ctr"/>
                      <a:r>
                        <a:rPr lang="en-US" sz="1600" b="0" i="0" kern="1200" dirty="0">
                          <a:solidFill>
                            <a:schemeClr val="dk1"/>
                          </a:solidFill>
                          <a:effectLst/>
                          <a:latin typeface="+mn-lt"/>
                          <a:ea typeface="+mn-ea"/>
                          <a:cs typeface="+mn-cs"/>
                        </a:rPr>
                        <a:t>Increased temperature increased the pathogen population.</a:t>
                      </a:r>
                      <a:endParaRPr lang="en-IN" sz="1600" dirty="0"/>
                    </a:p>
                  </a:txBody>
                  <a:tcPr/>
                </a:tc>
                <a:extLst>
                  <a:ext uri="{0D108BD9-81ED-4DB2-BD59-A6C34878D82A}">
                    <a16:rowId xmlns:a16="http://schemas.microsoft.com/office/drawing/2014/main" val="1051711417"/>
                  </a:ext>
                </a:extLst>
              </a:tr>
              <a:tr h="1636652">
                <a:tc>
                  <a:txBody>
                    <a:bodyPr/>
                    <a:lstStyle/>
                    <a:p>
                      <a:pPr algn="ctr"/>
                      <a:endParaRPr lang="en-IN" sz="16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i="0" kern="1200" dirty="0">
                          <a:solidFill>
                            <a:schemeClr val="dk1"/>
                          </a:solidFill>
                          <a:effectLst/>
                          <a:latin typeface="+mn-lt"/>
                          <a:ea typeface="+mn-ea"/>
                          <a:cs typeface="+mn-cs"/>
                        </a:rPr>
                        <a:t>Due to increased temperature and humidity</a:t>
                      </a:r>
                      <a:endParaRPr lang="en-IN" sz="1600" dirty="0"/>
                    </a:p>
                    <a:p>
                      <a:pPr algn="ctr"/>
                      <a:endParaRPr lang="en-IN" sz="1600" dirty="0"/>
                    </a:p>
                  </a:txBody>
                  <a:tcPr/>
                </a:tc>
                <a:tc>
                  <a:txBody>
                    <a:bodyPr/>
                    <a:lstStyle/>
                    <a:p>
                      <a:pPr algn="ctr"/>
                      <a:r>
                        <a:rPr lang="en-IN" sz="1600" b="0" i="1" kern="1200" dirty="0">
                          <a:solidFill>
                            <a:schemeClr val="dk1"/>
                          </a:solidFill>
                          <a:effectLst/>
                          <a:latin typeface="+mn-lt"/>
                          <a:ea typeface="+mn-ea"/>
                          <a:cs typeface="+mn-cs"/>
                        </a:rPr>
                        <a:t>Fusarium </a:t>
                      </a:r>
                      <a:r>
                        <a:rPr lang="en-IN" sz="1600" b="0" i="1" kern="1200" dirty="0" err="1">
                          <a:solidFill>
                            <a:schemeClr val="dk1"/>
                          </a:solidFill>
                          <a:effectLst/>
                          <a:latin typeface="+mn-lt"/>
                          <a:ea typeface="+mn-ea"/>
                          <a:cs typeface="+mn-cs"/>
                        </a:rPr>
                        <a:t>graminearum</a:t>
                      </a:r>
                      <a:br>
                        <a:rPr lang="en-IN" sz="1600" dirty="0"/>
                      </a:br>
                      <a:endParaRPr lang="en-IN" sz="1600" dirty="0"/>
                    </a:p>
                    <a:p>
                      <a:pPr algn="ctr"/>
                      <a:r>
                        <a:rPr lang="en-IN" sz="1600" b="0" i="1" kern="1200" dirty="0">
                          <a:solidFill>
                            <a:schemeClr val="dk1"/>
                          </a:solidFill>
                          <a:effectLst/>
                          <a:latin typeface="+mn-lt"/>
                          <a:ea typeface="+mn-ea"/>
                          <a:cs typeface="+mn-cs"/>
                        </a:rPr>
                        <a:t>Fusarium </a:t>
                      </a:r>
                      <a:r>
                        <a:rPr lang="en-IN" sz="1600" b="0" i="1" kern="1200" dirty="0" err="1">
                          <a:solidFill>
                            <a:schemeClr val="dk1"/>
                          </a:solidFill>
                          <a:effectLst/>
                          <a:latin typeface="+mn-lt"/>
                          <a:ea typeface="+mn-ea"/>
                          <a:cs typeface="+mn-cs"/>
                        </a:rPr>
                        <a:t>culmorum</a:t>
                      </a:r>
                      <a:endParaRPr lang="en-IN" sz="1600" dirty="0"/>
                    </a:p>
                  </a:txBody>
                  <a:tcPr/>
                </a:tc>
                <a:tc>
                  <a:txBody>
                    <a:bodyPr/>
                    <a:lstStyle/>
                    <a:p>
                      <a:pPr algn="ctr" fontAlgn="ctr"/>
                      <a:r>
                        <a:rPr lang="en-IN" sz="1600" b="0" dirty="0">
                          <a:effectLst/>
                        </a:rPr>
                        <a:t>Fusarium head blight</a:t>
                      </a:r>
                    </a:p>
                  </a:txBody>
                  <a:tcPr anchor="ctr"/>
                </a:tc>
                <a:tc>
                  <a:txBody>
                    <a:bodyPr/>
                    <a:lstStyle/>
                    <a:p>
                      <a:pPr algn="ctr"/>
                      <a:r>
                        <a:rPr lang="en-IN" sz="1600" dirty="0"/>
                        <a:t>Wheat</a:t>
                      </a:r>
                    </a:p>
                  </a:txBody>
                  <a:tcPr/>
                </a:tc>
                <a:tc>
                  <a:txBody>
                    <a:bodyPr/>
                    <a:lstStyle/>
                    <a:p>
                      <a:pPr algn="ctr"/>
                      <a:r>
                        <a:rPr lang="en-IN" sz="1600" b="0" i="0" kern="1200" dirty="0">
                          <a:solidFill>
                            <a:schemeClr val="dk1"/>
                          </a:solidFill>
                          <a:effectLst/>
                          <a:latin typeface="+mn-lt"/>
                          <a:ea typeface="+mn-ea"/>
                          <a:cs typeface="+mn-cs"/>
                        </a:rPr>
                        <a:t>Global</a:t>
                      </a:r>
                      <a:endParaRPr lang="en-IN" sz="1600" dirty="0"/>
                    </a:p>
                  </a:txBody>
                  <a:tcPr/>
                </a:tc>
                <a:tc>
                  <a:txBody>
                    <a:bodyPr/>
                    <a:lstStyle/>
                    <a:p>
                      <a:pPr algn="ctr"/>
                      <a:r>
                        <a:rPr lang="en-US" sz="1600" b="0" i="0" kern="1200" dirty="0">
                          <a:solidFill>
                            <a:schemeClr val="dk1"/>
                          </a:solidFill>
                          <a:effectLst/>
                          <a:latin typeface="+mn-lt"/>
                          <a:ea typeface="+mn-ea"/>
                          <a:cs typeface="+mn-cs"/>
                        </a:rPr>
                        <a:t>Increased infection due to high abundance of conidia in soil and early anthesis of wheat.</a:t>
                      </a:r>
                      <a:endParaRPr lang="en-IN" sz="1600" dirty="0"/>
                    </a:p>
                  </a:txBody>
                  <a:tcPr/>
                </a:tc>
                <a:extLst>
                  <a:ext uri="{0D108BD9-81ED-4DB2-BD59-A6C34878D82A}">
                    <a16:rowId xmlns:a16="http://schemas.microsoft.com/office/drawing/2014/main" val="3402452840"/>
                  </a:ext>
                </a:extLst>
              </a:tr>
              <a:tr h="1733742">
                <a:tc>
                  <a:txBody>
                    <a:bodyPr/>
                    <a:lstStyle/>
                    <a:p>
                      <a:pPr algn="ctr"/>
                      <a:endParaRPr lang="en-IN" sz="1600"/>
                    </a:p>
                  </a:txBody>
                  <a:tcPr/>
                </a:tc>
                <a:tc>
                  <a:txBody>
                    <a:bodyPr/>
                    <a:lstStyle/>
                    <a:p>
                      <a:pPr algn="ctr"/>
                      <a:r>
                        <a:rPr lang="en-IN" sz="1600" b="0" i="0" kern="1200" dirty="0">
                          <a:solidFill>
                            <a:schemeClr val="dk1"/>
                          </a:solidFill>
                          <a:effectLst/>
                          <a:latin typeface="+mn-lt"/>
                          <a:ea typeface="+mn-ea"/>
                          <a:cs typeface="+mn-cs"/>
                        </a:rPr>
                        <a:t>Airborne</a:t>
                      </a:r>
                      <a:endParaRPr lang="en-IN" sz="1600" dirty="0"/>
                    </a:p>
                  </a:txBody>
                  <a:tcPr/>
                </a:tc>
                <a:tc>
                  <a:txBody>
                    <a:bodyPr/>
                    <a:lstStyle/>
                    <a:p>
                      <a:pPr algn="ctr" fontAlgn="ctr"/>
                      <a:br>
                        <a:rPr lang="en-IN" sz="1600" b="0" i="1" dirty="0">
                          <a:effectLst/>
                        </a:rPr>
                      </a:br>
                      <a:r>
                        <a:rPr lang="en-IN" sz="1600" b="0" i="1" dirty="0" err="1">
                          <a:effectLst/>
                        </a:rPr>
                        <a:t>Phakopsora</a:t>
                      </a:r>
                      <a:r>
                        <a:rPr lang="en-IN" sz="1600" b="0" i="1" dirty="0">
                          <a:effectLst/>
                        </a:rPr>
                        <a:t> </a:t>
                      </a:r>
                      <a:r>
                        <a:rPr lang="en-IN" sz="1600" b="0" i="1" dirty="0" err="1">
                          <a:effectLst/>
                        </a:rPr>
                        <a:t>pachyrhizi</a:t>
                      </a:r>
                      <a:endParaRPr lang="en-IN" sz="1600" b="0" dirty="0">
                        <a:effectLst/>
                      </a:endParaRPr>
                    </a:p>
                  </a:txBody>
                  <a:tcPr anchor="ctr"/>
                </a:tc>
                <a:tc>
                  <a:txBody>
                    <a:bodyPr/>
                    <a:lstStyle/>
                    <a:p>
                      <a:pPr algn="ctr" fontAlgn="ctr"/>
                      <a:r>
                        <a:rPr lang="en-IN" sz="1600" b="0" dirty="0">
                          <a:effectLst/>
                        </a:rPr>
                        <a:t>Asian soybean rust</a:t>
                      </a:r>
                    </a:p>
                  </a:txBody>
                  <a:tcPr anchor="ctr"/>
                </a:tc>
                <a:tc>
                  <a:txBody>
                    <a:bodyPr/>
                    <a:lstStyle/>
                    <a:p>
                      <a:pPr algn="ctr"/>
                      <a:r>
                        <a:rPr lang="en-IN" sz="1600" dirty="0"/>
                        <a:t> Soybean </a:t>
                      </a:r>
                    </a:p>
                  </a:txBody>
                  <a:tcPr/>
                </a:tc>
                <a:tc>
                  <a:txBody>
                    <a:bodyPr/>
                    <a:lstStyle/>
                    <a:p>
                      <a:pPr algn="ctr"/>
                      <a:r>
                        <a:rPr lang="en-IN" sz="1600" dirty="0"/>
                        <a:t>US</a:t>
                      </a:r>
                    </a:p>
                  </a:txBody>
                  <a:tcPr/>
                </a:tc>
                <a:tc>
                  <a:txBody>
                    <a:bodyPr/>
                    <a:lstStyle/>
                    <a:p>
                      <a:pPr algn="ctr"/>
                      <a:r>
                        <a:rPr lang="en-US" sz="1600" b="0" i="0" kern="1200" dirty="0">
                          <a:solidFill>
                            <a:schemeClr val="dk1"/>
                          </a:solidFill>
                          <a:effectLst/>
                          <a:latin typeface="+mn-lt"/>
                          <a:ea typeface="+mn-ea"/>
                          <a:cs typeface="+mn-cs"/>
                        </a:rPr>
                        <a:t>Hurricane Ivan caused the spread of spores leading to disease outbreak in the largest soybean-producing states.</a:t>
                      </a:r>
                      <a:endParaRPr lang="en-IN" sz="1600" dirty="0"/>
                    </a:p>
                  </a:txBody>
                  <a:tcPr/>
                </a:tc>
                <a:extLst>
                  <a:ext uri="{0D108BD9-81ED-4DB2-BD59-A6C34878D82A}">
                    <a16:rowId xmlns:a16="http://schemas.microsoft.com/office/drawing/2014/main" val="3989675069"/>
                  </a:ext>
                </a:extLst>
              </a:tr>
              <a:tr h="1497952">
                <a:tc>
                  <a:txBody>
                    <a:bodyPr/>
                    <a:lstStyle/>
                    <a:p>
                      <a:pPr algn="ctr"/>
                      <a:endParaRPr lang="en-IN" sz="1600"/>
                    </a:p>
                  </a:txBody>
                  <a:tcPr/>
                </a:tc>
                <a:tc>
                  <a:txBody>
                    <a:bodyPr/>
                    <a:lstStyle/>
                    <a:p>
                      <a:pPr algn="ctr"/>
                      <a:r>
                        <a:rPr lang="en-IN" sz="1600" b="0" i="0" kern="1200" dirty="0">
                          <a:solidFill>
                            <a:schemeClr val="dk1"/>
                          </a:solidFill>
                          <a:effectLst/>
                          <a:latin typeface="+mn-lt"/>
                          <a:ea typeface="+mn-ea"/>
                          <a:cs typeface="+mn-cs"/>
                        </a:rPr>
                        <a:t>Insect-borne</a:t>
                      </a:r>
                      <a:endParaRPr lang="en-IN" sz="1600" dirty="0"/>
                    </a:p>
                  </a:txBody>
                  <a:tcPr/>
                </a:tc>
                <a:tc>
                  <a:txBody>
                    <a:bodyPr/>
                    <a:lstStyle/>
                    <a:p>
                      <a:pPr algn="ctr"/>
                      <a:r>
                        <a:rPr lang="en-IN" sz="1600" b="0" i="0" kern="1200" dirty="0">
                          <a:solidFill>
                            <a:schemeClr val="dk1"/>
                          </a:solidFill>
                          <a:effectLst/>
                          <a:latin typeface="+mn-lt"/>
                          <a:ea typeface="+mn-ea"/>
                          <a:cs typeface="+mn-cs"/>
                        </a:rPr>
                        <a:t>Chlorotic mottle virus spread by western corn rootworm, </a:t>
                      </a:r>
                      <a:r>
                        <a:rPr lang="en-IN" sz="1600" b="0" i="1" kern="1200" dirty="0" err="1">
                          <a:solidFill>
                            <a:schemeClr val="dk1"/>
                          </a:solidFill>
                          <a:effectLst/>
                          <a:latin typeface="+mn-lt"/>
                          <a:ea typeface="+mn-ea"/>
                          <a:cs typeface="+mn-cs"/>
                        </a:rPr>
                        <a:t>Diabrotica</a:t>
                      </a:r>
                      <a:r>
                        <a:rPr lang="en-IN" sz="1600" b="0" i="1" kern="1200" dirty="0">
                          <a:solidFill>
                            <a:schemeClr val="dk1"/>
                          </a:solidFill>
                          <a:effectLst/>
                          <a:latin typeface="+mn-lt"/>
                          <a:ea typeface="+mn-ea"/>
                          <a:cs typeface="+mn-cs"/>
                        </a:rPr>
                        <a:t> </a:t>
                      </a:r>
                      <a:r>
                        <a:rPr lang="en-IN" sz="1600" b="0" i="1" kern="1200" dirty="0" err="1">
                          <a:solidFill>
                            <a:schemeClr val="dk1"/>
                          </a:solidFill>
                          <a:effectLst/>
                          <a:latin typeface="+mn-lt"/>
                          <a:ea typeface="+mn-ea"/>
                          <a:cs typeface="+mn-cs"/>
                        </a:rPr>
                        <a:t>virgifera</a:t>
                      </a:r>
                      <a:r>
                        <a:rPr lang="en-IN" sz="1600" b="0" i="1" kern="1200" dirty="0">
                          <a:solidFill>
                            <a:schemeClr val="dk1"/>
                          </a:solidFill>
                          <a:effectLst/>
                          <a:latin typeface="+mn-lt"/>
                          <a:ea typeface="+mn-ea"/>
                          <a:cs typeface="+mn-cs"/>
                        </a:rPr>
                        <a:t> </a:t>
                      </a:r>
                      <a:r>
                        <a:rPr lang="en-IN" sz="1600" b="0" i="1" kern="1200" dirty="0" err="1">
                          <a:solidFill>
                            <a:schemeClr val="dk1"/>
                          </a:solidFill>
                          <a:effectLst/>
                          <a:latin typeface="+mn-lt"/>
                          <a:ea typeface="+mn-ea"/>
                          <a:cs typeface="+mn-cs"/>
                        </a:rPr>
                        <a:t>virgifera</a:t>
                      </a:r>
                      <a:endParaRPr lang="en-IN" sz="1600" dirty="0"/>
                    </a:p>
                  </a:txBody>
                  <a:tcPr/>
                </a:tc>
                <a:tc>
                  <a:txBody>
                    <a:bodyPr/>
                    <a:lstStyle/>
                    <a:p>
                      <a:pPr algn="ctr" fontAlgn="ctr"/>
                      <a:r>
                        <a:rPr lang="en-IN" sz="1600" b="0" dirty="0">
                          <a:effectLst/>
                        </a:rPr>
                        <a:t>Necrosis</a:t>
                      </a:r>
                    </a:p>
                  </a:txBody>
                  <a:tcPr anchor="ctr"/>
                </a:tc>
                <a:tc>
                  <a:txBody>
                    <a:bodyPr/>
                    <a:lstStyle/>
                    <a:p>
                      <a:pPr algn="ctr"/>
                      <a:r>
                        <a:rPr lang="en-IN" sz="1600" dirty="0"/>
                        <a:t>Maize</a:t>
                      </a:r>
                    </a:p>
                  </a:txBody>
                  <a:tcPr/>
                </a:tc>
                <a:tc>
                  <a:txBody>
                    <a:bodyPr/>
                    <a:lstStyle/>
                    <a:p>
                      <a:pPr algn="ctr"/>
                      <a:r>
                        <a:rPr lang="en-IN" sz="1600" dirty="0"/>
                        <a:t>Europe</a:t>
                      </a:r>
                    </a:p>
                  </a:txBody>
                  <a:tcPr/>
                </a:tc>
                <a:tc>
                  <a:txBody>
                    <a:bodyPr/>
                    <a:lstStyle/>
                    <a:p>
                      <a:pPr algn="ctr" fontAlgn="ctr"/>
                      <a:r>
                        <a:rPr lang="en-US" sz="1600" b="0" dirty="0">
                          <a:effectLst/>
                        </a:rPr>
                        <a:t>Western corn worm is a native American species and is invading Europe.</a:t>
                      </a:r>
                    </a:p>
                  </a:txBody>
                  <a:tcPr anchor="ctr"/>
                </a:tc>
                <a:extLst>
                  <a:ext uri="{0D108BD9-81ED-4DB2-BD59-A6C34878D82A}">
                    <a16:rowId xmlns:a16="http://schemas.microsoft.com/office/drawing/2014/main" val="655616760"/>
                  </a:ext>
                </a:extLst>
              </a:tr>
            </a:tbl>
          </a:graphicData>
        </a:graphic>
      </p:graphicFrame>
    </p:spTree>
    <p:extLst>
      <p:ext uri="{BB962C8B-B14F-4D97-AF65-F5344CB8AC3E}">
        <p14:creationId xmlns:p14="http://schemas.microsoft.com/office/powerpoint/2010/main" val="1083964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7BB739-CF9F-2D96-9F16-8DB890CBE2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9BA742-C85C-FDF8-E875-95D81F3513F3}"/>
              </a:ext>
            </a:extLst>
          </p:cNvPr>
          <p:cNvSpPr>
            <a:spLocks noGrp="1"/>
          </p:cNvSpPr>
          <p:nvPr>
            <p:ph type="title"/>
          </p:nvPr>
        </p:nvSpPr>
        <p:spPr/>
        <p:txBody>
          <a:bodyPr>
            <a:normAutofit/>
          </a:bodyPr>
          <a:lstStyle/>
          <a:p>
            <a:endParaRPr lang="en-IN"/>
          </a:p>
        </p:txBody>
      </p:sp>
      <p:graphicFrame>
        <p:nvGraphicFramePr>
          <p:cNvPr id="4" name="Content Placeholder 3">
            <a:extLst>
              <a:ext uri="{FF2B5EF4-FFF2-40B4-BE49-F238E27FC236}">
                <a16:creationId xmlns:a16="http://schemas.microsoft.com/office/drawing/2014/main" id="{DFE7BCBB-061A-2E43-1768-1809B6E8413A}"/>
              </a:ext>
            </a:extLst>
          </p:cNvPr>
          <p:cNvGraphicFramePr>
            <a:graphicFrameLocks noGrp="1"/>
          </p:cNvGraphicFramePr>
          <p:nvPr>
            <p:ph idx="1"/>
            <p:extLst>
              <p:ext uri="{D42A27DB-BD31-4B8C-83A1-F6EECF244321}">
                <p14:modId xmlns:p14="http://schemas.microsoft.com/office/powerpoint/2010/main" val="207537357"/>
              </p:ext>
            </p:extLst>
          </p:nvPr>
        </p:nvGraphicFramePr>
        <p:xfrm>
          <a:off x="0" y="0"/>
          <a:ext cx="12192001" cy="6858000"/>
        </p:xfrm>
        <a:graphic>
          <a:graphicData uri="http://schemas.openxmlformats.org/drawingml/2006/table">
            <a:tbl>
              <a:tblPr firstRow="1" bandRow="1">
                <a:tableStyleId>{5C22544A-7EE6-4342-B048-85BDC9FD1C3A}</a:tableStyleId>
              </a:tblPr>
              <a:tblGrid>
                <a:gridCol w="1267327">
                  <a:extLst>
                    <a:ext uri="{9D8B030D-6E8A-4147-A177-3AD203B41FA5}">
                      <a16:colId xmlns:a16="http://schemas.microsoft.com/office/drawing/2014/main" val="4255633770"/>
                    </a:ext>
                  </a:extLst>
                </a:gridCol>
                <a:gridCol w="1668379">
                  <a:extLst>
                    <a:ext uri="{9D8B030D-6E8A-4147-A177-3AD203B41FA5}">
                      <a16:colId xmlns:a16="http://schemas.microsoft.com/office/drawing/2014/main" val="619442858"/>
                    </a:ext>
                  </a:extLst>
                </a:gridCol>
                <a:gridCol w="1892969">
                  <a:extLst>
                    <a:ext uri="{9D8B030D-6E8A-4147-A177-3AD203B41FA5}">
                      <a16:colId xmlns:a16="http://schemas.microsoft.com/office/drawing/2014/main" val="942100980"/>
                    </a:ext>
                  </a:extLst>
                </a:gridCol>
                <a:gridCol w="1604211">
                  <a:extLst>
                    <a:ext uri="{9D8B030D-6E8A-4147-A177-3AD203B41FA5}">
                      <a16:colId xmlns:a16="http://schemas.microsoft.com/office/drawing/2014/main" val="1472313003"/>
                    </a:ext>
                  </a:extLst>
                </a:gridCol>
                <a:gridCol w="1812759">
                  <a:extLst>
                    <a:ext uri="{9D8B030D-6E8A-4147-A177-3AD203B41FA5}">
                      <a16:colId xmlns:a16="http://schemas.microsoft.com/office/drawing/2014/main" val="1924336301"/>
                    </a:ext>
                  </a:extLst>
                </a:gridCol>
                <a:gridCol w="1395663">
                  <a:extLst>
                    <a:ext uri="{9D8B030D-6E8A-4147-A177-3AD203B41FA5}">
                      <a16:colId xmlns:a16="http://schemas.microsoft.com/office/drawing/2014/main" val="1926673135"/>
                    </a:ext>
                  </a:extLst>
                </a:gridCol>
                <a:gridCol w="2550693">
                  <a:extLst>
                    <a:ext uri="{9D8B030D-6E8A-4147-A177-3AD203B41FA5}">
                      <a16:colId xmlns:a16="http://schemas.microsoft.com/office/drawing/2014/main" val="546826328"/>
                    </a:ext>
                  </a:extLst>
                </a:gridCol>
              </a:tblGrid>
              <a:tr h="529308">
                <a:tc>
                  <a:txBody>
                    <a:bodyPr/>
                    <a:lstStyle/>
                    <a:p>
                      <a:pPr algn="ctr"/>
                      <a:endParaRPr lang="en-IN" sz="1600" dirty="0"/>
                    </a:p>
                  </a:txBody>
                  <a:tcPr/>
                </a:tc>
                <a:tc>
                  <a:txBody>
                    <a:bodyPr/>
                    <a:lstStyle/>
                    <a:p>
                      <a:pPr algn="ctr"/>
                      <a:r>
                        <a:rPr lang="en-IN" sz="1600" dirty="0"/>
                        <a:t>Causes</a:t>
                      </a:r>
                    </a:p>
                  </a:txBody>
                  <a:tcPr/>
                </a:tc>
                <a:tc>
                  <a:txBody>
                    <a:bodyPr/>
                    <a:lstStyle/>
                    <a:p>
                      <a:pPr algn="ctr"/>
                      <a:r>
                        <a:rPr lang="en-IN" sz="1600" dirty="0"/>
                        <a:t>Pathogen</a:t>
                      </a:r>
                    </a:p>
                  </a:txBody>
                  <a:tcPr/>
                </a:tc>
                <a:tc>
                  <a:txBody>
                    <a:bodyPr/>
                    <a:lstStyle/>
                    <a:p>
                      <a:pPr algn="ctr"/>
                      <a:r>
                        <a:rPr lang="en-IN" sz="1600" dirty="0"/>
                        <a:t>Disease</a:t>
                      </a:r>
                    </a:p>
                  </a:txBody>
                  <a:tcPr/>
                </a:tc>
                <a:tc>
                  <a:txBody>
                    <a:bodyPr/>
                    <a:lstStyle/>
                    <a:p>
                      <a:pPr algn="ctr"/>
                      <a:r>
                        <a:rPr lang="en-IN" sz="1600" dirty="0"/>
                        <a:t>Crops Affected</a:t>
                      </a:r>
                    </a:p>
                  </a:txBody>
                  <a:tcPr/>
                </a:tc>
                <a:tc>
                  <a:txBody>
                    <a:bodyPr/>
                    <a:lstStyle/>
                    <a:p>
                      <a:pPr algn="ctr"/>
                      <a:r>
                        <a:rPr lang="en-IN" sz="1600" dirty="0"/>
                        <a:t>Countries</a:t>
                      </a:r>
                    </a:p>
                  </a:txBody>
                  <a:tcPr/>
                </a:tc>
                <a:tc>
                  <a:txBody>
                    <a:bodyPr/>
                    <a:lstStyle/>
                    <a:p>
                      <a:pPr algn="ctr"/>
                      <a:r>
                        <a:rPr lang="en-IN" sz="1600" dirty="0"/>
                        <a:t>Comments</a:t>
                      </a:r>
                    </a:p>
                  </a:txBody>
                  <a:tcPr/>
                </a:tc>
                <a:extLst>
                  <a:ext uri="{0D108BD9-81ED-4DB2-BD59-A6C34878D82A}">
                    <a16:rowId xmlns:a16="http://schemas.microsoft.com/office/drawing/2014/main" val="2111778560"/>
                  </a:ext>
                </a:extLst>
              </a:tr>
              <a:tr h="1378175">
                <a:tc>
                  <a:txBody>
                    <a:bodyPr/>
                    <a:lstStyle/>
                    <a:p>
                      <a:pPr algn="ctr"/>
                      <a:r>
                        <a:rPr lang="en-IN" sz="1800" b="1" dirty="0"/>
                        <a:t>Migration</a:t>
                      </a:r>
                    </a:p>
                  </a:txBody>
                  <a:tcPr/>
                </a:tc>
                <a:tc>
                  <a:txBody>
                    <a:bodyPr/>
                    <a:lstStyle/>
                    <a:p>
                      <a:pPr algn="ctr"/>
                      <a:r>
                        <a:rPr lang="en-IN" sz="1600" dirty="0"/>
                        <a:t>New hosts</a:t>
                      </a:r>
                    </a:p>
                  </a:txBody>
                  <a:tcPr/>
                </a:tc>
                <a:tc>
                  <a:txBody>
                    <a:bodyPr/>
                    <a:lstStyle/>
                    <a:p>
                      <a:pPr algn="ctr"/>
                      <a:r>
                        <a:rPr lang="en-IN" sz="1600" b="0" i="1" kern="1200" dirty="0">
                          <a:solidFill>
                            <a:schemeClr val="dk1"/>
                          </a:solidFill>
                          <a:effectLst/>
                          <a:latin typeface="+mn-lt"/>
                          <a:ea typeface="+mn-ea"/>
                          <a:cs typeface="+mn-cs"/>
                        </a:rPr>
                        <a:t>Botrytis cinerea</a:t>
                      </a:r>
                      <a:endParaRPr lang="en-IN" sz="1600" dirty="0"/>
                    </a:p>
                  </a:txBody>
                  <a:tcPr/>
                </a:tc>
                <a:tc>
                  <a:txBody>
                    <a:bodyPr/>
                    <a:lstStyle/>
                    <a:p>
                      <a:pPr algn="ctr"/>
                      <a:r>
                        <a:rPr lang="en-IN" sz="1600" b="0" i="0" kern="1200" dirty="0">
                          <a:solidFill>
                            <a:schemeClr val="dk1"/>
                          </a:solidFill>
                          <a:effectLst/>
                          <a:latin typeface="+mn-lt"/>
                          <a:ea typeface="+mn-ea"/>
                          <a:cs typeface="+mn-cs"/>
                        </a:rPr>
                        <a:t>Blossom blight</a:t>
                      </a:r>
                      <a:endParaRPr lang="en-IN" sz="1600" dirty="0"/>
                    </a:p>
                  </a:txBody>
                  <a:tcPr/>
                </a:tc>
                <a:tc>
                  <a:txBody>
                    <a:bodyPr/>
                    <a:lstStyle/>
                    <a:p>
                      <a:pPr algn="ctr"/>
                      <a:r>
                        <a:rPr lang="en-IN" sz="1600" b="0" i="0" kern="1200" dirty="0">
                          <a:solidFill>
                            <a:schemeClr val="dk1"/>
                          </a:solidFill>
                          <a:effectLst/>
                          <a:latin typeface="+mn-lt"/>
                          <a:ea typeface="+mn-ea"/>
                          <a:cs typeface="+mn-cs"/>
                        </a:rPr>
                        <a:t>Japanese plums</a:t>
                      </a:r>
                      <a:endParaRPr lang="en-IN" sz="1600" dirty="0"/>
                    </a:p>
                  </a:txBody>
                  <a:tcPr/>
                </a:tc>
                <a:tc>
                  <a:txBody>
                    <a:bodyPr/>
                    <a:lstStyle/>
                    <a:p>
                      <a:pPr algn="ctr"/>
                      <a:r>
                        <a:rPr lang="en-IN" sz="1600" b="0" i="0" kern="1200" dirty="0">
                          <a:solidFill>
                            <a:schemeClr val="dk1"/>
                          </a:solidFill>
                          <a:effectLst/>
                          <a:latin typeface="+mn-lt"/>
                          <a:ea typeface="+mn-ea"/>
                          <a:cs typeface="+mn-cs"/>
                        </a:rPr>
                        <a:t>Chile</a:t>
                      </a:r>
                      <a:endParaRPr lang="en-IN" sz="1600" dirty="0"/>
                    </a:p>
                  </a:txBody>
                  <a:tcPr/>
                </a:tc>
                <a:tc>
                  <a:txBody>
                    <a:bodyPr/>
                    <a:lstStyle/>
                    <a:p>
                      <a:pPr algn="ctr"/>
                      <a:r>
                        <a:rPr lang="en-US" sz="1600" b="0" i="0" kern="1200" dirty="0">
                          <a:solidFill>
                            <a:schemeClr val="dk1"/>
                          </a:solidFill>
                          <a:effectLst/>
                          <a:latin typeface="+mn-lt"/>
                          <a:ea typeface="+mn-ea"/>
                          <a:cs typeface="+mn-cs"/>
                        </a:rPr>
                        <a:t>First report on Japanese plums in 2013. It infected plums in California in 1960.</a:t>
                      </a:r>
                      <a:endParaRPr lang="en-IN" sz="1600" dirty="0"/>
                    </a:p>
                  </a:txBody>
                  <a:tcPr/>
                </a:tc>
                <a:extLst>
                  <a:ext uri="{0D108BD9-81ED-4DB2-BD59-A6C34878D82A}">
                    <a16:rowId xmlns:a16="http://schemas.microsoft.com/office/drawing/2014/main" val="1384558175"/>
                  </a:ext>
                </a:extLst>
              </a:tr>
              <a:tr h="1142822">
                <a:tc>
                  <a:txBody>
                    <a:bodyPr/>
                    <a:lstStyle/>
                    <a:p>
                      <a:pPr algn="ctr"/>
                      <a:endParaRPr lang="en-IN" sz="1600" dirty="0"/>
                    </a:p>
                  </a:txBody>
                  <a:tcPr/>
                </a:tc>
                <a:tc>
                  <a:txBody>
                    <a:bodyPr/>
                    <a:lstStyle/>
                    <a:p>
                      <a:pPr algn="ctr"/>
                      <a:r>
                        <a:rPr lang="en-IN" sz="1600" dirty="0"/>
                        <a:t>New location</a:t>
                      </a:r>
                    </a:p>
                  </a:txBody>
                  <a:tcPr/>
                </a:tc>
                <a:tc>
                  <a:txBody>
                    <a:bodyPr/>
                    <a:lstStyle/>
                    <a:p>
                      <a:pPr algn="ctr"/>
                      <a:r>
                        <a:rPr lang="en-IN" sz="1600" b="0" i="1" kern="1200" dirty="0">
                          <a:solidFill>
                            <a:schemeClr val="dk1"/>
                          </a:solidFill>
                          <a:effectLst/>
                          <a:latin typeface="+mn-lt"/>
                          <a:ea typeface="+mn-ea"/>
                          <a:cs typeface="+mn-cs"/>
                        </a:rPr>
                        <a:t>Aspergillus</a:t>
                      </a:r>
                      <a:r>
                        <a:rPr lang="en-IN" sz="1600" b="0" i="0" kern="1200" dirty="0">
                          <a:solidFill>
                            <a:schemeClr val="dk1"/>
                          </a:solidFill>
                          <a:effectLst/>
                          <a:latin typeface="+mn-lt"/>
                          <a:ea typeface="+mn-ea"/>
                          <a:cs typeface="+mn-cs"/>
                        </a:rPr>
                        <a:t> section </a:t>
                      </a:r>
                      <a:r>
                        <a:rPr lang="en-IN" sz="1600" b="0" i="0" kern="1200" dirty="0" err="1">
                          <a:solidFill>
                            <a:schemeClr val="dk1"/>
                          </a:solidFill>
                          <a:effectLst/>
                          <a:latin typeface="+mn-lt"/>
                          <a:ea typeface="+mn-ea"/>
                          <a:cs typeface="+mn-cs"/>
                        </a:rPr>
                        <a:t>Flavi</a:t>
                      </a:r>
                      <a:endParaRPr lang="en-IN" sz="1600" dirty="0"/>
                    </a:p>
                  </a:txBody>
                  <a:tcPr/>
                </a:tc>
                <a:tc>
                  <a:txBody>
                    <a:bodyPr/>
                    <a:lstStyle/>
                    <a:p>
                      <a:pPr algn="ctr" fontAlgn="ctr"/>
                      <a:r>
                        <a:rPr lang="en-IN" sz="1600" b="0" dirty="0">
                          <a:effectLst/>
                        </a:rPr>
                        <a:t>Aflatoxin production</a:t>
                      </a:r>
                    </a:p>
                  </a:txBody>
                  <a:tcPr anchor="ctr"/>
                </a:tc>
                <a:tc>
                  <a:txBody>
                    <a:bodyPr/>
                    <a:lstStyle/>
                    <a:p>
                      <a:pPr algn="ctr"/>
                      <a:r>
                        <a:rPr lang="en-IN" sz="1600" b="0" i="0" kern="1200" dirty="0">
                          <a:solidFill>
                            <a:schemeClr val="dk1"/>
                          </a:solidFill>
                          <a:effectLst/>
                          <a:latin typeface="+mn-lt"/>
                          <a:ea typeface="+mn-ea"/>
                          <a:cs typeface="+mn-cs"/>
                        </a:rPr>
                        <a:t>Maize</a:t>
                      </a:r>
                      <a:endParaRPr lang="en-IN" sz="1600" dirty="0"/>
                    </a:p>
                  </a:txBody>
                  <a:tcPr/>
                </a:tc>
                <a:tc>
                  <a:txBody>
                    <a:bodyPr/>
                    <a:lstStyle/>
                    <a:p>
                      <a:pPr algn="ctr"/>
                      <a:r>
                        <a:rPr lang="en-IN" sz="1600" b="0" i="0" kern="1200" dirty="0">
                          <a:solidFill>
                            <a:schemeClr val="dk1"/>
                          </a:solidFill>
                          <a:effectLst/>
                          <a:latin typeface="+mn-lt"/>
                          <a:ea typeface="+mn-ea"/>
                          <a:cs typeface="+mn-cs"/>
                        </a:rPr>
                        <a:t>France, Europe</a:t>
                      </a:r>
                      <a:endParaRPr lang="en-IN" sz="1600" dirty="0"/>
                    </a:p>
                  </a:txBody>
                  <a:tcPr/>
                </a:tc>
                <a:tc>
                  <a:txBody>
                    <a:bodyPr/>
                    <a:lstStyle/>
                    <a:p>
                      <a:pPr algn="ctr"/>
                      <a:r>
                        <a:rPr lang="en-US" sz="1600" b="0" i="0" kern="1200" dirty="0">
                          <a:solidFill>
                            <a:schemeClr val="dk1"/>
                          </a:solidFill>
                          <a:effectLst/>
                          <a:latin typeface="+mn-lt"/>
                          <a:ea typeface="+mn-ea"/>
                          <a:cs typeface="+mn-cs"/>
                        </a:rPr>
                        <a:t>Originated in America and Africa and reported in France in 2013.</a:t>
                      </a:r>
                      <a:endParaRPr lang="en-IN" sz="1600" dirty="0"/>
                    </a:p>
                  </a:txBody>
                  <a:tcPr/>
                </a:tc>
                <a:extLst>
                  <a:ext uri="{0D108BD9-81ED-4DB2-BD59-A6C34878D82A}">
                    <a16:rowId xmlns:a16="http://schemas.microsoft.com/office/drawing/2014/main" val="618227133"/>
                  </a:ext>
                </a:extLst>
              </a:tr>
              <a:tr h="1142822">
                <a:tc>
                  <a:txBody>
                    <a:bodyPr/>
                    <a:lstStyle/>
                    <a:p>
                      <a:pPr algn="ctr"/>
                      <a:endParaRPr lang="en-IN" sz="16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600" dirty="0"/>
                        <a:t>New location</a:t>
                      </a:r>
                    </a:p>
                    <a:p>
                      <a:pPr algn="ctr"/>
                      <a:endParaRPr lang="en-IN" sz="1600" dirty="0"/>
                    </a:p>
                  </a:txBody>
                  <a:tcPr/>
                </a:tc>
                <a:tc>
                  <a:txBody>
                    <a:bodyPr/>
                    <a:lstStyle/>
                    <a:p>
                      <a:pPr algn="ctr" fontAlgn="ctr"/>
                      <a:r>
                        <a:rPr lang="en-IN" sz="1600" b="0" i="1" dirty="0">
                          <a:effectLst/>
                        </a:rPr>
                        <a:t>Phytophthora </a:t>
                      </a:r>
                      <a:r>
                        <a:rPr lang="en-IN" sz="1600" b="0" i="1" dirty="0" err="1">
                          <a:effectLst/>
                        </a:rPr>
                        <a:t>infestans</a:t>
                      </a:r>
                      <a:endParaRPr lang="en-IN" sz="1600" b="0" dirty="0">
                        <a:effectLst/>
                      </a:endParaRPr>
                    </a:p>
                  </a:txBody>
                  <a:tcPr anchor="ctr"/>
                </a:tc>
                <a:tc>
                  <a:txBody>
                    <a:bodyPr/>
                    <a:lstStyle/>
                    <a:p>
                      <a:pPr algn="ctr"/>
                      <a:r>
                        <a:rPr lang="en-IN" sz="1600" b="0" i="0" kern="1200" dirty="0">
                          <a:solidFill>
                            <a:schemeClr val="dk1"/>
                          </a:solidFill>
                          <a:effectLst/>
                          <a:latin typeface="+mn-lt"/>
                          <a:ea typeface="+mn-ea"/>
                          <a:cs typeface="+mn-cs"/>
                        </a:rPr>
                        <a:t>Late blight</a:t>
                      </a:r>
                      <a:endParaRPr lang="en-IN" sz="1600" dirty="0"/>
                    </a:p>
                  </a:txBody>
                  <a:tcPr/>
                </a:tc>
                <a:tc>
                  <a:txBody>
                    <a:bodyPr/>
                    <a:lstStyle/>
                    <a:p>
                      <a:pPr algn="ctr" fontAlgn="ctr"/>
                      <a:r>
                        <a:rPr lang="en-IN" sz="1600" b="0" dirty="0">
                          <a:effectLst/>
                        </a:rPr>
                        <a:t>Potato, tomato</a:t>
                      </a:r>
                    </a:p>
                  </a:txBody>
                  <a:tcPr anchor="ctr"/>
                </a:tc>
                <a:tc>
                  <a:txBody>
                    <a:bodyPr/>
                    <a:lstStyle/>
                    <a:p>
                      <a:pPr algn="ctr"/>
                      <a:r>
                        <a:rPr lang="en-IN" sz="1600" b="0" i="0" kern="1200" dirty="0">
                          <a:solidFill>
                            <a:schemeClr val="dk1"/>
                          </a:solidFill>
                          <a:effectLst/>
                          <a:latin typeface="+mn-lt"/>
                          <a:ea typeface="+mn-ea"/>
                          <a:cs typeface="+mn-cs"/>
                        </a:rPr>
                        <a:t>Europe</a:t>
                      </a:r>
                      <a:endParaRPr lang="en-IN" sz="1600" dirty="0"/>
                    </a:p>
                  </a:txBody>
                  <a:tcPr/>
                </a:tc>
                <a:tc>
                  <a:txBody>
                    <a:bodyPr/>
                    <a:lstStyle/>
                    <a:p>
                      <a:pPr algn="ctr"/>
                      <a:r>
                        <a:rPr lang="en-US" sz="1600" b="0" i="0" kern="1200" dirty="0">
                          <a:solidFill>
                            <a:schemeClr val="dk1"/>
                          </a:solidFill>
                          <a:effectLst/>
                          <a:latin typeface="+mn-lt"/>
                          <a:ea typeface="+mn-ea"/>
                          <a:cs typeface="+mn-cs"/>
                        </a:rPr>
                        <a:t>Led to the Irish famine in 19th century.</a:t>
                      </a:r>
                      <a:endParaRPr lang="en-IN" sz="1600" dirty="0"/>
                    </a:p>
                  </a:txBody>
                  <a:tcPr/>
                </a:tc>
                <a:extLst>
                  <a:ext uri="{0D108BD9-81ED-4DB2-BD59-A6C34878D82A}">
                    <a16:rowId xmlns:a16="http://schemas.microsoft.com/office/drawing/2014/main" val="737292761"/>
                  </a:ext>
                </a:extLst>
              </a:tr>
              <a:tr h="1027711">
                <a:tc>
                  <a:txBody>
                    <a:bodyPr/>
                    <a:lstStyle/>
                    <a:p>
                      <a:pPr algn="ctr"/>
                      <a:endParaRPr lang="en-IN" sz="1600"/>
                    </a:p>
                  </a:txBody>
                  <a:tcPr/>
                </a:tc>
                <a:tc>
                  <a:txBody>
                    <a:bodyPr/>
                    <a:lstStyle/>
                    <a:p>
                      <a:pPr algn="ctr"/>
                      <a:r>
                        <a:rPr lang="en-IN" sz="1600" b="0" i="0" kern="1200" dirty="0">
                          <a:solidFill>
                            <a:schemeClr val="dk1"/>
                          </a:solidFill>
                          <a:effectLst/>
                          <a:latin typeface="+mn-lt"/>
                          <a:ea typeface="+mn-ea"/>
                          <a:cs typeface="+mn-cs"/>
                        </a:rPr>
                        <a:t>New location</a:t>
                      </a:r>
                      <a:br>
                        <a:rPr lang="en-IN" sz="1600" dirty="0"/>
                      </a:br>
                      <a:r>
                        <a:rPr lang="en-IN" sz="1600" b="0" i="0" kern="1200" dirty="0">
                          <a:solidFill>
                            <a:schemeClr val="dk1"/>
                          </a:solidFill>
                          <a:effectLst/>
                          <a:latin typeface="+mn-lt"/>
                          <a:ea typeface="+mn-ea"/>
                          <a:cs typeface="+mn-cs"/>
                        </a:rPr>
                        <a:t>Speciation</a:t>
                      </a:r>
                      <a:endParaRPr lang="en-IN" sz="1600" dirty="0"/>
                    </a:p>
                  </a:txBody>
                  <a:tcPr/>
                </a:tc>
                <a:tc>
                  <a:txBody>
                    <a:bodyPr/>
                    <a:lstStyle/>
                    <a:p>
                      <a:pPr algn="ctr"/>
                      <a:r>
                        <a:rPr lang="en-IN" sz="1600" b="0" i="1" kern="1200" dirty="0">
                          <a:solidFill>
                            <a:schemeClr val="dk1"/>
                          </a:solidFill>
                          <a:effectLst/>
                          <a:latin typeface="+mn-lt"/>
                          <a:ea typeface="+mn-ea"/>
                          <a:cs typeface="+mn-cs"/>
                        </a:rPr>
                        <a:t>Verticillium </a:t>
                      </a:r>
                      <a:r>
                        <a:rPr lang="en-IN" sz="1600" b="0" i="1" kern="1200" dirty="0" err="1">
                          <a:solidFill>
                            <a:schemeClr val="dk1"/>
                          </a:solidFill>
                          <a:effectLst/>
                          <a:latin typeface="+mn-lt"/>
                          <a:ea typeface="+mn-ea"/>
                          <a:cs typeface="+mn-cs"/>
                        </a:rPr>
                        <a:t>longisporum</a:t>
                      </a:r>
                      <a:endParaRPr lang="en-IN" sz="1600" dirty="0"/>
                    </a:p>
                  </a:txBody>
                  <a:tcPr/>
                </a:tc>
                <a:tc>
                  <a:txBody>
                    <a:bodyPr/>
                    <a:lstStyle/>
                    <a:p>
                      <a:pPr algn="ctr"/>
                      <a:r>
                        <a:rPr lang="en-IN" sz="1600" b="0" i="0" kern="1200" dirty="0">
                          <a:solidFill>
                            <a:schemeClr val="dk1"/>
                          </a:solidFill>
                          <a:effectLst/>
                          <a:latin typeface="+mn-lt"/>
                          <a:ea typeface="+mn-ea"/>
                          <a:cs typeface="+mn-cs"/>
                        </a:rPr>
                        <a:t>Verticillium stripe</a:t>
                      </a:r>
                      <a:endParaRPr lang="en-IN" sz="1600" dirty="0"/>
                    </a:p>
                  </a:txBody>
                  <a:tcPr/>
                </a:tc>
                <a:tc>
                  <a:txBody>
                    <a:bodyPr/>
                    <a:lstStyle/>
                    <a:p>
                      <a:pPr algn="ctr"/>
                      <a:r>
                        <a:rPr lang="en-US" sz="1600" b="0" i="0" kern="1200" dirty="0">
                          <a:solidFill>
                            <a:schemeClr val="dk1"/>
                          </a:solidFill>
                          <a:effectLst/>
                          <a:latin typeface="+mn-lt"/>
                          <a:ea typeface="+mn-ea"/>
                          <a:cs typeface="+mn-cs"/>
                        </a:rPr>
                        <a:t>Canola and other brassica crops</a:t>
                      </a:r>
                      <a:endParaRPr lang="en-IN" sz="1600" dirty="0"/>
                    </a:p>
                  </a:txBody>
                  <a:tcPr/>
                </a:tc>
                <a:tc>
                  <a:txBody>
                    <a:bodyPr/>
                    <a:lstStyle/>
                    <a:p>
                      <a:pPr algn="ctr"/>
                      <a:r>
                        <a:rPr lang="en-IN" sz="1600" b="0" i="0" kern="1200" dirty="0">
                          <a:solidFill>
                            <a:schemeClr val="dk1"/>
                          </a:solidFill>
                          <a:effectLst/>
                          <a:latin typeface="+mn-lt"/>
                          <a:ea typeface="+mn-ea"/>
                          <a:cs typeface="+mn-cs"/>
                        </a:rPr>
                        <a:t>Canada,</a:t>
                      </a:r>
                      <a:br>
                        <a:rPr lang="en-IN" sz="1600" dirty="0"/>
                      </a:br>
                      <a:r>
                        <a:rPr lang="en-IN" sz="1600" b="0" i="0" kern="1200" dirty="0">
                          <a:solidFill>
                            <a:schemeClr val="dk1"/>
                          </a:solidFill>
                          <a:effectLst/>
                          <a:latin typeface="+mn-lt"/>
                          <a:ea typeface="+mn-ea"/>
                          <a:cs typeface="+mn-cs"/>
                        </a:rPr>
                        <a:t>Europe</a:t>
                      </a:r>
                      <a:endParaRPr lang="en-IN" sz="1600" dirty="0"/>
                    </a:p>
                  </a:txBody>
                  <a:tcPr/>
                </a:tc>
                <a:tc>
                  <a:txBody>
                    <a:bodyPr/>
                    <a:lstStyle/>
                    <a:p>
                      <a:pPr algn="ctr"/>
                      <a:r>
                        <a:rPr lang="en-US" sz="1600" b="0" i="0" kern="1200" dirty="0">
                          <a:solidFill>
                            <a:schemeClr val="dk1"/>
                          </a:solidFill>
                          <a:effectLst/>
                          <a:latin typeface="+mn-lt"/>
                          <a:ea typeface="+mn-ea"/>
                          <a:cs typeface="+mn-cs"/>
                        </a:rPr>
                        <a:t>Moving </a:t>
                      </a:r>
                      <a:r>
                        <a:rPr lang="en-US" sz="1600" b="0" i="0" kern="1200" dirty="0" err="1">
                          <a:solidFill>
                            <a:schemeClr val="dk1"/>
                          </a:solidFill>
                          <a:effectLst/>
                          <a:latin typeface="+mn-lt"/>
                          <a:ea typeface="+mn-ea"/>
                          <a:cs typeface="+mn-cs"/>
                        </a:rPr>
                        <a:t>polewards</a:t>
                      </a:r>
                      <a:r>
                        <a:rPr lang="en-US" sz="1600" b="0" i="0" kern="1200" dirty="0">
                          <a:solidFill>
                            <a:schemeClr val="dk1"/>
                          </a:solidFill>
                          <a:effectLst/>
                          <a:latin typeface="+mn-lt"/>
                          <a:ea typeface="+mn-ea"/>
                          <a:cs typeface="+mn-cs"/>
                        </a:rPr>
                        <a:t>.</a:t>
                      </a:r>
                      <a:br>
                        <a:rPr lang="en-US" sz="1600" dirty="0"/>
                      </a:br>
                      <a:r>
                        <a:rPr lang="en-US" sz="1600" b="0" i="0" kern="1200" dirty="0">
                          <a:solidFill>
                            <a:schemeClr val="dk1"/>
                          </a:solidFill>
                          <a:effectLst/>
                          <a:latin typeface="+mn-lt"/>
                          <a:ea typeface="+mn-ea"/>
                          <a:cs typeface="+mn-cs"/>
                        </a:rPr>
                        <a:t>Recently reported in Canada.</a:t>
                      </a:r>
                      <a:endParaRPr lang="en-IN" sz="1600" dirty="0"/>
                    </a:p>
                  </a:txBody>
                  <a:tcPr/>
                </a:tc>
                <a:extLst>
                  <a:ext uri="{0D108BD9-81ED-4DB2-BD59-A6C34878D82A}">
                    <a16:rowId xmlns:a16="http://schemas.microsoft.com/office/drawing/2014/main" val="273582481"/>
                  </a:ext>
                </a:extLst>
              </a:tr>
              <a:tr h="1637162">
                <a:tc>
                  <a:txBody>
                    <a:bodyPr/>
                    <a:lstStyle/>
                    <a:p>
                      <a:pPr algn="ctr"/>
                      <a:endParaRPr lang="en-IN" sz="16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600" b="0" i="0" kern="1200" dirty="0">
                          <a:solidFill>
                            <a:schemeClr val="dk1"/>
                          </a:solidFill>
                          <a:effectLst/>
                          <a:latin typeface="+mn-lt"/>
                          <a:ea typeface="+mn-ea"/>
                          <a:cs typeface="+mn-cs"/>
                        </a:rPr>
                        <a:t>New location</a:t>
                      </a:r>
                      <a:br>
                        <a:rPr lang="en-IN" sz="1600" dirty="0"/>
                      </a:br>
                      <a:r>
                        <a:rPr lang="en-IN" sz="1600" b="0" i="0" kern="1200" dirty="0">
                          <a:solidFill>
                            <a:schemeClr val="dk1"/>
                          </a:solidFill>
                          <a:effectLst/>
                          <a:latin typeface="+mn-lt"/>
                          <a:ea typeface="+mn-ea"/>
                          <a:cs typeface="+mn-cs"/>
                        </a:rPr>
                        <a:t>Speciation</a:t>
                      </a:r>
                      <a:endParaRPr lang="en-IN" sz="1600" dirty="0"/>
                    </a:p>
                    <a:p>
                      <a:pPr algn="ctr"/>
                      <a:endParaRPr lang="en-IN" sz="1600" dirty="0"/>
                    </a:p>
                  </a:txBody>
                  <a:tcPr/>
                </a:tc>
                <a:tc>
                  <a:txBody>
                    <a:bodyPr/>
                    <a:lstStyle/>
                    <a:p>
                      <a:pPr algn="ctr"/>
                      <a:r>
                        <a:rPr lang="en-IN" sz="1600" b="0" i="1" kern="1200" dirty="0">
                          <a:solidFill>
                            <a:schemeClr val="dk1"/>
                          </a:solidFill>
                          <a:effectLst/>
                          <a:latin typeface="+mn-lt"/>
                          <a:ea typeface="+mn-ea"/>
                          <a:cs typeface="+mn-cs"/>
                        </a:rPr>
                        <a:t>Botrytis </a:t>
                      </a:r>
                      <a:r>
                        <a:rPr lang="en-IN" sz="1600" b="0" i="1" kern="1200" dirty="0" err="1">
                          <a:solidFill>
                            <a:schemeClr val="dk1"/>
                          </a:solidFill>
                          <a:effectLst/>
                          <a:latin typeface="+mn-lt"/>
                          <a:ea typeface="+mn-ea"/>
                          <a:cs typeface="+mn-cs"/>
                        </a:rPr>
                        <a:t>sinoallii</a:t>
                      </a:r>
                      <a:endParaRPr lang="en-IN" sz="1600" dirty="0"/>
                    </a:p>
                  </a:txBody>
                  <a:tcPr/>
                </a:tc>
                <a:tc>
                  <a:txBody>
                    <a:bodyPr/>
                    <a:lstStyle/>
                    <a:p>
                      <a:pPr algn="ctr"/>
                      <a:r>
                        <a:rPr lang="en-IN" sz="1600" b="0" i="0" kern="1200" dirty="0">
                          <a:solidFill>
                            <a:schemeClr val="dk1"/>
                          </a:solidFill>
                          <a:effectLst/>
                          <a:latin typeface="+mn-lt"/>
                          <a:ea typeface="+mn-ea"/>
                          <a:cs typeface="+mn-cs"/>
                        </a:rPr>
                        <a:t>Grey mold</a:t>
                      </a:r>
                      <a:endParaRPr lang="en-IN" sz="1600" dirty="0"/>
                    </a:p>
                  </a:txBody>
                  <a:tcPr/>
                </a:tc>
                <a:tc>
                  <a:txBody>
                    <a:bodyPr/>
                    <a:lstStyle/>
                    <a:p>
                      <a:pPr algn="ctr"/>
                      <a:r>
                        <a:rPr lang="en-IN" sz="1600" b="0" i="0" kern="1200" dirty="0">
                          <a:solidFill>
                            <a:schemeClr val="dk1"/>
                          </a:solidFill>
                          <a:effectLst/>
                          <a:latin typeface="+mn-lt"/>
                          <a:ea typeface="+mn-ea"/>
                          <a:cs typeface="+mn-cs"/>
                        </a:rPr>
                        <a:t>Allium crops</a:t>
                      </a:r>
                      <a:endParaRPr lang="en-IN" sz="1600" dirty="0"/>
                    </a:p>
                  </a:txBody>
                  <a:tcPr/>
                </a:tc>
                <a:tc>
                  <a:txBody>
                    <a:bodyPr/>
                    <a:lstStyle/>
                    <a:p>
                      <a:pPr algn="ctr"/>
                      <a:r>
                        <a:rPr lang="en-IN" sz="1600" b="0" i="0" kern="1200" dirty="0">
                          <a:solidFill>
                            <a:schemeClr val="dk1"/>
                          </a:solidFill>
                          <a:effectLst/>
                          <a:latin typeface="+mn-lt"/>
                          <a:ea typeface="+mn-ea"/>
                          <a:cs typeface="+mn-cs"/>
                        </a:rPr>
                        <a:t>China</a:t>
                      </a:r>
                      <a:endParaRPr lang="en-IN" sz="1600" dirty="0"/>
                    </a:p>
                  </a:txBody>
                  <a:tcPr/>
                </a:tc>
                <a:tc>
                  <a:txBody>
                    <a:bodyPr/>
                    <a:lstStyle/>
                    <a:p>
                      <a:pPr algn="ctr"/>
                      <a:r>
                        <a:rPr lang="en-US" sz="1600" b="0" i="0" kern="1200" dirty="0">
                          <a:solidFill>
                            <a:schemeClr val="dk1"/>
                          </a:solidFill>
                          <a:effectLst/>
                          <a:latin typeface="+mn-lt"/>
                          <a:ea typeface="+mn-ea"/>
                          <a:cs typeface="+mn-cs"/>
                        </a:rPr>
                        <a:t>New species of </a:t>
                      </a:r>
                      <a:r>
                        <a:rPr lang="en-US" sz="1600" b="0" i="1" kern="1200" dirty="0">
                          <a:solidFill>
                            <a:schemeClr val="dk1"/>
                          </a:solidFill>
                          <a:effectLst/>
                          <a:latin typeface="+mn-lt"/>
                          <a:ea typeface="+mn-ea"/>
                          <a:cs typeface="+mn-cs"/>
                        </a:rPr>
                        <a:t>Botrytis</a:t>
                      </a:r>
                      <a:r>
                        <a:rPr lang="en-US" sz="1600" b="0" i="0" kern="1200" dirty="0">
                          <a:solidFill>
                            <a:schemeClr val="dk1"/>
                          </a:solidFill>
                          <a:effectLst/>
                          <a:latin typeface="+mn-lt"/>
                          <a:ea typeface="+mn-ea"/>
                          <a:cs typeface="+mn-cs"/>
                        </a:rPr>
                        <a:t> found in province of China in 2010 due to increasing temperature.</a:t>
                      </a:r>
                      <a:endParaRPr lang="en-IN" sz="1600" dirty="0"/>
                    </a:p>
                  </a:txBody>
                  <a:tcPr/>
                </a:tc>
                <a:extLst>
                  <a:ext uri="{0D108BD9-81ED-4DB2-BD59-A6C34878D82A}">
                    <a16:rowId xmlns:a16="http://schemas.microsoft.com/office/drawing/2014/main" val="1669195835"/>
                  </a:ext>
                </a:extLst>
              </a:tr>
            </a:tbl>
          </a:graphicData>
        </a:graphic>
      </p:graphicFrame>
    </p:spTree>
    <p:extLst>
      <p:ext uri="{BB962C8B-B14F-4D97-AF65-F5344CB8AC3E}">
        <p14:creationId xmlns:p14="http://schemas.microsoft.com/office/powerpoint/2010/main" val="2133438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A74AD9-6230-A1EF-4A08-D8BDD9F1FD54}"/>
            </a:ext>
          </a:extLst>
        </p:cNvPr>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754181FA-7B3E-E66F-F744-D15FFCD8222C}"/>
              </a:ext>
            </a:extLst>
          </p:cNvPr>
          <p:cNvGraphicFramePr>
            <a:graphicFrameLocks noGrp="1"/>
          </p:cNvGraphicFramePr>
          <p:nvPr>
            <p:ph idx="1"/>
            <p:extLst>
              <p:ext uri="{D42A27DB-BD31-4B8C-83A1-F6EECF244321}">
                <p14:modId xmlns:p14="http://schemas.microsoft.com/office/powerpoint/2010/main" val="134729635"/>
              </p:ext>
            </p:extLst>
          </p:nvPr>
        </p:nvGraphicFramePr>
        <p:xfrm>
          <a:off x="0" y="1"/>
          <a:ext cx="12192003" cy="6858002"/>
        </p:xfrm>
        <a:graphic>
          <a:graphicData uri="http://schemas.openxmlformats.org/drawingml/2006/table">
            <a:tbl>
              <a:tblPr firstRow="1" bandRow="1">
                <a:tableStyleId>{5C22544A-7EE6-4342-B048-85BDC9FD1C3A}</a:tableStyleId>
              </a:tblPr>
              <a:tblGrid>
                <a:gridCol w="1741715">
                  <a:extLst>
                    <a:ext uri="{9D8B030D-6E8A-4147-A177-3AD203B41FA5}">
                      <a16:colId xmlns:a16="http://schemas.microsoft.com/office/drawing/2014/main" val="1482314574"/>
                    </a:ext>
                  </a:extLst>
                </a:gridCol>
                <a:gridCol w="1381721">
                  <a:extLst>
                    <a:ext uri="{9D8B030D-6E8A-4147-A177-3AD203B41FA5}">
                      <a16:colId xmlns:a16="http://schemas.microsoft.com/office/drawing/2014/main" val="1002409346"/>
                    </a:ext>
                  </a:extLst>
                </a:gridCol>
                <a:gridCol w="1839531">
                  <a:extLst>
                    <a:ext uri="{9D8B030D-6E8A-4147-A177-3AD203B41FA5}">
                      <a16:colId xmlns:a16="http://schemas.microsoft.com/office/drawing/2014/main" val="600507688"/>
                    </a:ext>
                  </a:extLst>
                </a:gridCol>
                <a:gridCol w="1694305">
                  <a:extLst>
                    <a:ext uri="{9D8B030D-6E8A-4147-A177-3AD203B41FA5}">
                      <a16:colId xmlns:a16="http://schemas.microsoft.com/office/drawing/2014/main" val="2570119217"/>
                    </a:ext>
                  </a:extLst>
                </a:gridCol>
                <a:gridCol w="1226355">
                  <a:extLst>
                    <a:ext uri="{9D8B030D-6E8A-4147-A177-3AD203B41FA5}">
                      <a16:colId xmlns:a16="http://schemas.microsoft.com/office/drawing/2014/main" val="1405945205"/>
                    </a:ext>
                  </a:extLst>
                </a:gridCol>
                <a:gridCol w="1710441">
                  <a:extLst>
                    <a:ext uri="{9D8B030D-6E8A-4147-A177-3AD203B41FA5}">
                      <a16:colId xmlns:a16="http://schemas.microsoft.com/office/drawing/2014/main" val="2452791507"/>
                    </a:ext>
                  </a:extLst>
                </a:gridCol>
                <a:gridCol w="2597935">
                  <a:extLst>
                    <a:ext uri="{9D8B030D-6E8A-4147-A177-3AD203B41FA5}">
                      <a16:colId xmlns:a16="http://schemas.microsoft.com/office/drawing/2014/main" val="765904454"/>
                    </a:ext>
                  </a:extLst>
                </a:gridCol>
              </a:tblGrid>
              <a:tr h="1342584">
                <a:tc>
                  <a:txBody>
                    <a:bodyPr/>
                    <a:lstStyle/>
                    <a:p>
                      <a:endParaRPr lang="en-IN" sz="1900" dirty="0"/>
                    </a:p>
                  </a:txBody>
                  <a:tcPr/>
                </a:tc>
                <a:tc>
                  <a:txBody>
                    <a:bodyPr/>
                    <a:lstStyle/>
                    <a:p>
                      <a:r>
                        <a:rPr lang="en-IN" sz="1900" dirty="0"/>
                        <a:t>Causes</a:t>
                      </a:r>
                    </a:p>
                  </a:txBody>
                  <a:tcPr/>
                </a:tc>
                <a:tc>
                  <a:txBody>
                    <a:bodyPr/>
                    <a:lstStyle/>
                    <a:p>
                      <a:r>
                        <a:rPr lang="en-IN" sz="1900" dirty="0"/>
                        <a:t>Pathogen</a:t>
                      </a:r>
                    </a:p>
                  </a:txBody>
                  <a:tcPr/>
                </a:tc>
                <a:tc>
                  <a:txBody>
                    <a:bodyPr/>
                    <a:lstStyle/>
                    <a:p>
                      <a:r>
                        <a:rPr lang="en-IN" sz="1900" dirty="0"/>
                        <a:t>Disease Name</a:t>
                      </a:r>
                    </a:p>
                  </a:txBody>
                  <a:tcPr/>
                </a:tc>
                <a:tc>
                  <a:txBody>
                    <a:bodyPr/>
                    <a:lstStyle/>
                    <a:p>
                      <a:r>
                        <a:rPr lang="en-IN" sz="1900" dirty="0"/>
                        <a:t>Crops Affected</a:t>
                      </a:r>
                    </a:p>
                  </a:txBody>
                  <a:tcPr/>
                </a:tc>
                <a:tc>
                  <a:txBody>
                    <a:bodyPr/>
                    <a:lstStyle/>
                    <a:p>
                      <a:r>
                        <a:rPr lang="en-IN" sz="1900" dirty="0"/>
                        <a:t>Countries Affected</a:t>
                      </a:r>
                    </a:p>
                  </a:txBody>
                  <a:tcPr/>
                </a:tc>
                <a:tc>
                  <a:txBody>
                    <a:bodyPr/>
                    <a:lstStyle/>
                    <a:p>
                      <a:r>
                        <a:rPr lang="en-IN" sz="1900" dirty="0"/>
                        <a:t>Comments</a:t>
                      </a:r>
                    </a:p>
                  </a:txBody>
                  <a:tcPr/>
                </a:tc>
                <a:extLst>
                  <a:ext uri="{0D108BD9-81ED-4DB2-BD59-A6C34878D82A}">
                    <a16:rowId xmlns:a16="http://schemas.microsoft.com/office/drawing/2014/main" val="366254131"/>
                  </a:ext>
                </a:extLst>
              </a:tr>
              <a:tr h="3509811">
                <a:tc>
                  <a:txBody>
                    <a:bodyPr/>
                    <a:lstStyle/>
                    <a:p>
                      <a:r>
                        <a:rPr lang="en-IN" sz="1900" b="1" dirty="0"/>
                        <a:t>Evolution</a:t>
                      </a:r>
                    </a:p>
                  </a:txBody>
                  <a:tcPr/>
                </a:tc>
                <a:tc>
                  <a:txBody>
                    <a:bodyPr/>
                    <a:lstStyle/>
                    <a:p>
                      <a:r>
                        <a:rPr lang="en-IN" sz="1900" dirty="0"/>
                        <a:t>New Strains</a:t>
                      </a:r>
                    </a:p>
                  </a:txBody>
                  <a:tcPr/>
                </a:tc>
                <a:tc>
                  <a:txBody>
                    <a:bodyPr/>
                    <a:lstStyle/>
                    <a:p>
                      <a:r>
                        <a:rPr lang="it-IT" sz="1900" b="0" i="1" kern="1200" dirty="0">
                          <a:solidFill>
                            <a:schemeClr val="dk1"/>
                          </a:solidFill>
                          <a:effectLst/>
                          <a:latin typeface="+mn-lt"/>
                          <a:ea typeface="+mn-ea"/>
                          <a:cs typeface="+mn-cs"/>
                        </a:rPr>
                        <a:t>Puccinia striiformis</a:t>
                      </a:r>
                      <a:r>
                        <a:rPr lang="it-IT" sz="1900" b="0" i="0" kern="1200" dirty="0">
                          <a:solidFill>
                            <a:schemeClr val="dk1"/>
                          </a:solidFill>
                          <a:effectLst/>
                          <a:latin typeface="+mn-lt"/>
                          <a:ea typeface="+mn-ea"/>
                          <a:cs typeface="+mn-cs"/>
                        </a:rPr>
                        <a:t> f. sp. </a:t>
                      </a:r>
                      <a:r>
                        <a:rPr lang="it-IT" sz="1900" b="0" i="1" kern="1200" dirty="0">
                          <a:solidFill>
                            <a:schemeClr val="dk1"/>
                          </a:solidFill>
                          <a:effectLst/>
                          <a:latin typeface="+mn-lt"/>
                          <a:ea typeface="+mn-ea"/>
                          <a:cs typeface="+mn-cs"/>
                        </a:rPr>
                        <a:t>tritici</a:t>
                      </a:r>
                      <a:r>
                        <a:rPr lang="it-IT" sz="1900" b="0" i="0" kern="1200" dirty="0">
                          <a:solidFill>
                            <a:schemeClr val="dk1"/>
                          </a:solidFill>
                          <a:effectLst/>
                          <a:latin typeface="+mn-lt"/>
                          <a:ea typeface="+mn-ea"/>
                          <a:cs typeface="+mn-cs"/>
                        </a:rPr>
                        <a:t> (Pst)</a:t>
                      </a:r>
                      <a:endParaRPr lang="en-IN" sz="1900" dirty="0"/>
                    </a:p>
                  </a:txBody>
                  <a:tcPr/>
                </a:tc>
                <a:tc>
                  <a:txBody>
                    <a:bodyPr/>
                    <a:lstStyle/>
                    <a:p>
                      <a:pPr algn="l" fontAlgn="ctr"/>
                      <a:r>
                        <a:rPr lang="en-IN" sz="1900" b="0" dirty="0">
                          <a:effectLst/>
                        </a:rPr>
                        <a:t>Stripe (yellow) rust</a:t>
                      </a:r>
                    </a:p>
                  </a:txBody>
                  <a:tcPr anchor="ctr"/>
                </a:tc>
                <a:tc>
                  <a:txBody>
                    <a:bodyPr/>
                    <a:lstStyle/>
                    <a:p>
                      <a:r>
                        <a:rPr lang="en-IN" sz="1900" dirty="0"/>
                        <a:t>wheat</a:t>
                      </a:r>
                    </a:p>
                  </a:txBody>
                  <a:tcPr/>
                </a:tc>
                <a:tc>
                  <a:txBody>
                    <a:bodyPr/>
                    <a:lstStyle/>
                    <a:p>
                      <a:r>
                        <a:rPr lang="en-IN" sz="1900" dirty="0"/>
                        <a:t>Global</a:t>
                      </a:r>
                    </a:p>
                  </a:txBody>
                  <a:tcPr/>
                </a:tc>
                <a:tc>
                  <a:txBody>
                    <a:bodyPr/>
                    <a:lstStyle/>
                    <a:p>
                      <a:r>
                        <a:rPr lang="en-US" sz="1900" b="0" i="0" kern="1200" dirty="0">
                          <a:solidFill>
                            <a:schemeClr val="dk1"/>
                          </a:solidFill>
                          <a:effectLst/>
                          <a:latin typeface="+mn-lt"/>
                          <a:ea typeface="+mn-ea"/>
                          <a:cs typeface="+mn-cs"/>
                        </a:rPr>
                        <a:t>New strains </a:t>
                      </a:r>
                      <a:r>
                        <a:rPr lang="en-US" sz="1900" b="0" i="0" kern="1200" dirty="0" err="1">
                          <a:solidFill>
                            <a:schemeClr val="dk1"/>
                          </a:solidFill>
                          <a:effectLst/>
                          <a:latin typeface="+mn-lt"/>
                          <a:ea typeface="+mn-ea"/>
                          <a:cs typeface="+mn-cs"/>
                        </a:rPr>
                        <a:t>Pst</a:t>
                      </a:r>
                      <a:r>
                        <a:rPr lang="en-US" sz="1900" b="0" i="0" kern="1200" dirty="0">
                          <a:solidFill>
                            <a:schemeClr val="dk1"/>
                          </a:solidFill>
                          <a:effectLst/>
                          <a:latin typeface="+mn-lt"/>
                          <a:ea typeface="+mn-ea"/>
                          <a:cs typeface="+mn-cs"/>
                        </a:rPr>
                        <a:t> 1 and Pst2 are very aggressive and virulent. Strain adapted to higher temperatures with shorter latency period and increased spore germination percentage.</a:t>
                      </a:r>
                      <a:endParaRPr lang="en-IN" sz="1900" dirty="0"/>
                    </a:p>
                  </a:txBody>
                  <a:tcPr/>
                </a:tc>
                <a:extLst>
                  <a:ext uri="{0D108BD9-81ED-4DB2-BD59-A6C34878D82A}">
                    <a16:rowId xmlns:a16="http://schemas.microsoft.com/office/drawing/2014/main" val="2951030058"/>
                  </a:ext>
                </a:extLst>
              </a:tr>
              <a:tr h="2005607">
                <a:tc>
                  <a:txBody>
                    <a:bodyPr/>
                    <a:lstStyle/>
                    <a:p>
                      <a:endParaRPr lang="en-IN" sz="1900"/>
                    </a:p>
                  </a:txBody>
                  <a:tcPr/>
                </a:tc>
                <a:tc>
                  <a:txBody>
                    <a:bodyPr/>
                    <a:lstStyle/>
                    <a:p>
                      <a:r>
                        <a:rPr lang="en-IN" sz="1900" dirty="0"/>
                        <a:t>New Strains</a:t>
                      </a:r>
                    </a:p>
                  </a:txBody>
                  <a:tcPr/>
                </a:tc>
                <a:tc>
                  <a:txBody>
                    <a:bodyPr/>
                    <a:lstStyle/>
                    <a:p>
                      <a:pPr algn="ctr" fontAlgn="ctr"/>
                      <a:br>
                        <a:rPr lang="en-IN" sz="1900" b="0" i="1" dirty="0">
                          <a:effectLst/>
                        </a:rPr>
                      </a:br>
                      <a:r>
                        <a:rPr lang="en-IN" sz="1900" b="0" i="1" dirty="0">
                          <a:effectLst/>
                        </a:rPr>
                        <a:t>Puccinia </a:t>
                      </a:r>
                      <a:r>
                        <a:rPr lang="en-IN" sz="1900" b="0" i="1" dirty="0" err="1">
                          <a:effectLst/>
                        </a:rPr>
                        <a:t>graminis</a:t>
                      </a:r>
                      <a:r>
                        <a:rPr lang="en-IN" sz="1900" b="0" dirty="0">
                          <a:effectLst/>
                        </a:rPr>
                        <a:t> f. sp</a:t>
                      </a:r>
                      <a:r>
                        <a:rPr lang="en-IN" sz="1900" b="0" i="1" dirty="0">
                          <a:effectLst/>
                        </a:rPr>
                        <a:t>. tritici</a:t>
                      </a:r>
                      <a:r>
                        <a:rPr lang="en-IN" sz="1900" b="0" dirty="0">
                          <a:effectLst/>
                        </a:rPr>
                        <a:t> (</a:t>
                      </a:r>
                      <a:r>
                        <a:rPr lang="en-IN" sz="1900" b="0" dirty="0" err="1">
                          <a:effectLst/>
                        </a:rPr>
                        <a:t>Pgt</a:t>
                      </a:r>
                      <a:r>
                        <a:rPr lang="en-IN" sz="1900" b="0" dirty="0">
                          <a:effectLst/>
                        </a:rPr>
                        <a:t>)</a:t>
                      </a:r>
                      <a:br>
                        <a:rPr lang="en-IN" sz="1900" b="0" dirty="0">
                          <a:effectLst/>
                        </a:rPr>
                      </a:br>
                      <a:r>
                        <a:rPr lang="en-IN" sz="1900" b="0" dirty="0">
                          <a:effectLst/>
                        </a:rPr>
                        <a:t>Race Ug99</a:t>
                      </a:r>
                    </a:p>
                  </a:txBody>
                  <a:tcPr anchor="ctr"/>
                </a:tc>
                <a:tc>
                  <a:txBody>
                    <a:bodyPr/>
                    <a:lstStyle/>
                    <a:p>
                      <a:r>
                        <a:rPr lang="en-IN" sz="1900" b="0" i="0" kern="1200" dirty="0">
                          <a:solidFill>
                            <a:schemeClr val="dk1"/>
                          </a:solidFill>
                          <a:effectLst/>
                          <a:latin typeface="+mn-lt"/>
                          <a:ea typeface="+mn-ea"/>
                          <a:cs typeface="+mn-cs"/>
                        </a:rPr>
                        <a:t>Stem (black) rust</a:t>
                      </a:r>
                      <a:endParaRPr lang="en-IN" sz="1900" dirty="0"/>
                    </a:p>
                  </a:txBody>
                  <a:tcPr/>
                </a:tc>
                <a:tc>
                  <a:txBody>
                    <a:bodyPr/>
                    <a:lstStyle/>
                    <a:p>
                      <a:r>
                        <a:rPr lang="en-IN" sz="1900" dirty="0"/>
                        <a:t>wheat</a:t>
                      </a:r>
                    </a:p>
                  </a:txBody>
                  <a:tcPr/>
                </a:tc>
                <a:tc>
                  <a:txBody>
                    <a:bodyPr/>
                    <a:lstStyle/>
                    <a:p>
                      <a:r>
                        <a:rPr lang="en-IN" sz="1900" dirty="0"/>
                        <a:t>Global</a:t>
                      </a:r>
                    </a:p>
                  </a:txBody>
                  <a:tcPr/>
                </a:tc>
                <a:tc>
                  <a:txBody>
                    <a:bodyPr/>
                    <a:lstStyle/>
                    <a:p>
                      <a:r>
                        <a:rPr lang="en-US" sz="1900" b="0" i="0" kern="1200" dirty="0">
                          <a:solidFill>
                            <a:schemeClr val="dk1"/>
                          </a:solidFill>
                          <a:effectLst/>
                          <a:latin typeface="+mn-lt"/>
                          <a:ea typeface="+mn-ea"/>
                          <a:cs typeface="+mn-cs"/>
                        </a:rPr>
                        <a:t>Race Ug99 is the most aggressive that was reported first in Africa and is virulent to the resistant gene Sr31.</a:t>
                      </a:r>
                      <a:endParaRPr lang="en-IN" sz="1900" dirty="0"/>
                    </a:p>
                  </a:txBody>
                  <a:tcPr/>
                </a:tc>
                <a:extLst>
                  <a:ext uri="{0D108BD9-81ED-4DB2-BD59-A6C34878D82A}">
                    <a16:rowId xmlns:a16="http://schemas.microsoft.com/office/drawing/2014/main" val="4033947908"/>
                  </a:ext>
                </a:extLst>
              </a:tr>
            </a:tbl>
          </a:graphicData>
        </a:graphic>
      </p:graphicFrame>
    </p:spTree>
    <p:extLst>
      <p:ext uri="{BB962C8B-B14F-4D97-AF65-F5344CB8AC3E}">
        <p14:creationId xmlns:p14="http://schemas.microsoft.com/office/powerpoint/2010/main" val="458952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F9013-83A4-8DE6-91CC-07CBE81AC3BB}"/>
              </a:ext>
            </a:extLst>
          </p:cNvPr>
          <p:cNvSpPr>
            <a:spLocks noGrp="1"/>
          </p:cNvSpPr>
          <p:nvPr>
            <p:ph type="title"/>
          </p:nvPr>
        </p:nvSpPr>
        <p:spPr/>
        <p:txBody>
          <a:bodyPr/>
          <a:lstStyle/>
          <a:p>
            <a:r>
              <a:rPr lang="en-IN" b="1" dirty="0">
                <a:solidFill>
                  <a:schemeClr val="bg1"/>
                </a:solidFill>
              </a:rPr>
              <a:t>Methodology</a:t>
            </a:r>
          </a:p>
        </p:txBody>
      </p:sp>
      <p:sp>
        <p:nvSpPr>
          <p:cNvPr id="3" name="Content Placeholder 2">
            <a:extLst>
              <a:ext uri="{FF2B5EF4-FFF2-40B4-BE49-F238E27FC236}">
                <a16:creationId xmlns:a16="http://schemas.microsoft.com/office/drawing/2014/main" id="{7A26149A-CBB7-81EF-A0E0-43747DF59203}"/>
              </a:ext>
            </a:extLst>
          </p:cNvPr>
          <p:cNvSpPr>
            <a:spLocks noGrp="1"/>
          </p:cNvSpPr>
          <p:nvPr>
            <p:ph idx="1"/>
          </p:nvPr>
        </p:nvSpPr>
        <p:spPr>
          <a:xfrm>
            <a:off x="1079500" y="1790700"/>
            <a:ext cx="10026650" cy="4406900"/>
          </a:xfrm>
        </p:spPr>
        <p:txBody>
          <a:bodyPr>
            <a:normAutofit fontScale="92500" lnSpcReduction="10000"/>
          </a:bodyPr>
          <a:lstStyle/>
          <a:p>
            <a:pPr>
              <a:buClrTx/>
              <a:buFont typeface="Wingdings" panose="05000000000000000000" pitchFamily="2" charset="2"/>
              <a:buChar char="Ø"/>
            </a:pPr>
            <a:r>
              <a:rPr lang="en-US" b="1" dirty="0">
                <a:solidFill>
                  <a:schemeClr val="bg1">
                    <a:alpha val="70000"/>
                  </a:schemeClr>
                </a:solidFill>
              </a:rPr>
              <a:t>Collection of data on- </a:t>
            </a:r>
          </a:p>
          <a:p>
            <a:pPr>
              <a:buClrTx/>
              <a:buFont typeface="Courier New" panose="02070309020205020404" pitchFamily="49" charset="0"/>
              <a:buChar char="o"/>
            </a:pPr>
            <a:r>
              <a:rPr lang="en-US" b="1" dirty="0">
                <a:solidFill>
                  <a:schemeClr val="bg1">
                    <a:alpha val="70000"/>
                  </a:schemeClr>
                </a:solidFill>
              </a:rPr>
              <a:t>Impact of climate change on the growth of different spoilage organisms. </a:t>
            </a:r>
          </a:p>
          <a:p>
            <a:pPr>
              <a:buClrTx/>
              <a:buFont typeface="Courier New" panose="02070309020205020404" pitchFamily="49" charset="0"/>
              <a:buChar char="o"/>
            </a:pPr>
            <a:r>
              <a:rPr lang="en-US" b="1" dirty="0">
                <a:solidFill>
                  <a:schemeClr val="bg1">
                    <a:alpha val="70000"/>
                  </a:schemeClr>
                </a:solidFill>
              </a:rPr>
              <a:t>Average yield loss vs increase in temperature due to global warming from </a:t>
            </a:r>
            <a:r>
              <a:rPr lang="en-IN" b="1" dirty="0">
                <a:solidFill>
                  <a:schemeClr val="bg1">
                    <a:alpha val="70000"/>
                  </a:schemeClr>
                </a:solidFill>
              </a:rPr>
              <a:t>open literature and IPPC reports.</a:t>
            </a:r>
          </a:p>
          <a:p>
            <a:pPr>
              <a:buClrTx/>
              <a:buFont typeface="Wingdings" panose="05000000000000000000" pitchFamily="2" charset="2"/>
              <a:buChar char="Ø"/>
            </a:pPr>
            <a:r>
              <a:rPr lang="en-IN" b="1" dirty="0">
                <a:solidFill>
                  <a:schemeClr val="bg1">
                    <a:alpha val="70000"/>
                  </a:schemeClr>
                </a:solidFill>
              </a:rPr>
              <a:t>Summarization of data.</a:t>
            </a:r>
          </a:p>
          <a:p>
            <a:pPr>
              <a:buClrTx/>
              <a:buFont typeface="Wingdings" panose="05000000000000000000" pitchFamily="2" charset="2"/>
              <a:buChar char="Ø"/>
            </a:pPr>
            <a:r>
              <a:rPr lang="en-US" b="1" dirty="0">
                <a:solidFill>
                  <a:schemeClr val="bg1">
                    <a:alpha val="70000"/>
                  </a:schemeClr>
                </a:solidFill>
              </a:rPr>
              <a:t>Regression analysis model of multiple variables to predict the impact of climate change on- </a:t>
            </a:r>
          </a:p>
          <a:p>
            <a:pPr>
              <a:buClrTx/>
              <a:buFont typeface="Courier New" panose="02070309020205020404" pitchFamily="49" charset="0"/>
              <a:buChar char="o"/>
            </a:pPr>
            <a:r>
              <a:rPr lang="en-US" b="1" dirty="0">
                <a:solidFill>
                  <a:schemeClr val="bg1">
                    <a:alpha val="70000"/>
                  </a:schemeClr>
                </a:solidFill>
              </a:rPr>
              <a:t>Growth of spoilage organisms.</a:t>
            </a:r>
          </a:p>
          <a:p>
            <a:pPr>
              <a:buClrTx/>
              <a:buFont typeface="Courier New" panose="02070309020205020404" pitchFamily="49" charset="0"/>
              <a:buChar char="o"/>
            </a:pPr>
            <a:r>
              <a:rPr lang="en-US" b="1" dirty="0">
                <a:solidFill>
                  <a:schemeClr val="bg1">
                    <a:alpha val="70000"/>
                  </a:schemeClr>
                </a:solidFill>
              </a:rPr>
              <a:t>Yield of crops.</a:t>
            </a:r>
          </a:p>
          <a:p>
            <a:pPr>
              <a:buClrTx/>
              <a:buFont typeface="Courier New" panose="02070309020205020404" pitchFamily="49" charset="0"/>
              <a:buChar char="o"/>
            </a:pPr>
            <a:r>
              <a:rPr lang="en-US" b="1" dirty="0">
                <a:solidFill>
                  <a:schemeClr val="bg1">
                    <a:alpha val="70000"/>
                  </a:schemeClr>
                </a:solidFill>
              </a:rPr>
              <a:t>Hike in prices of food products.</a:t>
            </a:r>
            <a:endParaRPr lang="en-IN" b="1" dirty="0">
              <a:solidFill>
                <a:schemeClr val="bg1">
                  <a:alpha val="70000"/>
                </a:schemeClr>
              </a:solidFill>
            </a:endParaRPr>
          </a:p>
          <a:p>
            <a:pPr>
              <a:buClrTx/>
              <a:buFont typeface="Wingdings" panose="05000000000000000000" pitchFamily="2" charset="2"/>
              <a:buChar char="Ø"/>
            </a:pPr>
            <a:endParaRPr lang="en-IN" b="1" dirty="0">
              <a:solidFill>
                <a:schemeClr val="bg1">
                  <a:alpha val="70000"/>
                </a:schemeClr>
              </a:solidFill>
            </a:endParaRPr>
          </a:p>
          <a:p>
            <a:pPr>
              <a:buClrTx/>
              <a:buFont typeface="Wingdings" panose="05000000000000000000" pitchFamily="2" charset="2"/>
              <a:buChar char="Ø"/>
            </a:pPr>
            <a:endParaRPr lang="en-IN" b="1" dirty="0">
              <a:solidFill>
                <a:schemeClr val="bg1">
                  <a:alpha val="70000"/>
                </a:schemeClr>
              </a:solidFill>
            </a:endParaRPr>
          </a:p>
          <a:p>
            <a:pPr marL="0" indent="0">
              <a:buClrTx/>
              <a:buNone/>
            </a:pPr>
            <a:endParaRPr lang="en-IN" b="1" dirty="0">
              <a:solidFill>
                <a:schemeClr val="bg1">
                  <a:alpha val="70000"/>
                </a:schemeClr>
              </a:solidFill>
            </a:endParaRPr>
          </a:p>
          <a:p>
            <a:pPr>
              <a:buClrTx/>
              <a:buFont typeface="Wingdings" panose="05000000000000000000" pitchFamily="2" charset="2"/>
              <a:buChar char="Ø"/>
            </a:pPr>
            <a:endParaRPr lang="en-IN" b="1" dirty="0">
              <a:solidFill>
                <a:schemeClr val="bg1">
                  <a:alpha val="70000"/>
                </a:schemeClr>
              </a:solidFill>
            </a:endParaRPr>
          </a:p>
        </p:txBody>
      </p:sp>
    </p:spTree>
    <p:extLst>
      <p:ext uri="{BB962C8B-B14F-4D97-AF65-F5344CB8AC3E}">
        <p14:creationId xmlns:p14="http://schemas.microsoft.com/office/powerpoint/2010/main" val="10136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E4199-AFCB-1C0D-BC6C-16D4F66199BF}"/>
              </a:ext>
            </a:extLst>
          </p:cNvPr>
          <p:cNvSpPr>
            <a:spLocks noGrp="1"/>
          </p:cNvSpPr>
          <p:nvPr>
            <p:ph type="title"/>
          </p:nvPr>
        </p:nvSpPr>
        <p:spPr/>
        <p:txBody>
          <a:bodyPr/>
          <a:lstStyle/>
          <a:p>
            <a:r>
              <a:rPr lang="en-IN" b="1" dirty="0">
                <a:solidFill>
                  <a:schemeClr val="bg1"/>
                </a:solidFill>
              </a:rPr>
              <a:t>Tools used-</a:t>
            </a:r>
          </a:p>
        </p:txBody>
      </p:sp>
      <p:sp>
        <p:nvSpPr>
          <p:cNvPr id="3" name="Content Placeholder 2">
            <a:extLst>
              <a:ext uri="{FF2B5EF4-FFF2-40B4-BE49-F238E27FC236}">
                <a16:creationId xmlns:a16="http://schemas.microsoft.com/office/drawing/2014/main" id="{3523DEC1-E84A-CF78-EF6B-0FF316ECA8DD}"/>
              </a:ext>
            </a:extLst>
          </p:cNvPr>
          <p:cNvSpPr>
            <a:spLocks noGrp="1"/>
          </p:cNvSpPr>
          <p:nvPr>
            <p:ph idx="1"/>
          </p:nvPr>
        </p:nvSpPr>
        <p:spPr/>
        <p:txBody>
          <a:bodyPr/>
          <a:lstStyle/>
          <a:p>
            <a:pPr>
              <a:buClr>
                <a:schemeClr val="bg1"/>
              </a:buClr>
              <a:buFont typeface="Wingdings" panose="05000000000000000000" pitchFamily="2" charset="2"/>
              <a:buChar char="Ø"/>
            </a:pPr>
            <a:r>
              <a:rPr lang="en-IN" b="1" dirty="0">
                <a:solidFill>
                  <a:schemeClr val="bg1">
                    <a:alpha val="70000"/>
                  </a:schemeClr>
                </a:solidFill>
              </a:rPr>
              <a:t>Semantic climate tools- </a:t>
            </a:r>
            <a:r>
              <a:rPr lang="en-IN" b="1" dirty="0" err="1">
                <a:solidFill>
                  <a:schemeClr val="bg1">
                    <a:alpha val="70000"/>
                  </a:schemeClr>
                </a:solidFill>
              </a:rPr>
              <a:t>pygetpapers</a:t>
            </a:r>
            <a:r>
              <a:rPr lang="en-IN" b="1" dirty="0">
                <a:solidFill>
                  <a:schemeClr val="bg1">
                    <a:alpha val="70000"/>
                  </a:schemeClr>
                </a:solidFill>
              </a:rPr>
              <a:t>, </a:t>
            </a:r>
            <a:r>
              <a:rPr lang="en-IN" b="1" dirty="0" err="1">
                <a:solidFill>
                  <a:schemeClr val="bg1">
                    <a:alpha val="70000"/>
                  </a:schemeClr>
                </a:solidFill>
              </a:rPr>
              <a:t>docanalysis</a:t>
            </a:r>
            <a:r>
              <a:rPr lang="en-IN" b="1" dirty="0">
                <a:solidFill>
                  <a:schemeClr val="bg1">
                    <a:alpha val="70000"/>
                  </a:schemeClr>
                </a:solidFill>
              </a:rPr>
              <a:t> (Google </a:t>
            </a:r>
            <a:r>
              <a:rPr lang="en-IN" b="1" dirty="0" err="1">
                <a:solidFill>
                  <a:schemeClr val="bg1">
                    <a:alpha val="70000"/>
                  </a:schemeClr>
                </a:solidFill>
              </a:rPr>
              <a:t>colab</a:t>
            </a:r>
            <a:r>
              <a:rPr lang="en-IN" b="1" dirty="0">
                <a:solidFill>
                  <a:schemeClr val="bg1">
                    <a:alpha val="70000"/>
                  </a:schemeClr>
                </a:solidFill>
              </a:rPr>
              <a:t>)</a:t>
            </a:r>
          </a:p>
          <a:p>
            <a:pPr>
              <a:buClr>
                <a:schemeClr val="bg1"/>
              </a:buClr>
              <a:buFont typeface="Wingdings" panose="05000000000000000000" pitchFamily="2" charset="2"/>
              <a:buChar char="Ø"/>
            </a:pPr>
            <a:r>
              <a:rPr lang="en-IN" b="1" dirty="0">
                <a:solidFill>
                  <a:schemeClr val="bg1">
                    <a:alpha val="70000"/>
                  </a:schemeClr>
                </a:solidFill>
              </a:rPr>
              <a:t>HTML online compiler.</a:t>
            </a:r>
          </a:p>
          <a:p>
            <a:pPr>
              <a:buClr>
                <a:schemeClr val="bg1"/>
              </a:buClr>
              <a:buFont typeface="Wingdings" panose="05000000000000000000" pitchFamily="2" charset="2"/>
              <a:buChar char="Ø"/>
            </a:pPr>
            <a:r>
              <a:rPr lang="en-IN" b="1" dirty="0">
                <a:solidFill>
                  <a:schemeClr val="bg1">
                    <a:alpha val="70000"/>
                  </a:schemeClr>
                </a:solidFill>
              </a:rPr>
              <a:t>Microsoft Office.</a:t>
            </a:r>
          </a:p>
          <a:p>
            <a:pPr>
              <a:buClr>
                <a:schemeClr val="bg1"/>
              </a:buClr>
              <a:buFont typeface="Wingdings" panose="05000000000000000000" pitchFamily="2" charset="2"/>
              <a:buChar char="Ø"/>
            </a:pPr>
            <a:r>
              <a:rPr lang="en-IN" b="1" dirty="0">
                <a:solidFill>
                  <a:schemeClr val="bg1">
                    <a:alpha val="70000"/>
                  </a:schemeClr>
                </a:solidFill>
              </a:rPr>
              <a:t>R Studio.</a:t>
            </a:r>
          </a:p>
        </p:txBody>
      </p:sp>
    </p:spTree>
    <p:extLst>
      <p:ext uri="{BB962C8B-B14F-4D97-AF65-F5344CB8AC3E}">
        <p14:creationId xmlns:p14="http://schemas.microsoft.com/office/powerpoint/2010/main" val="1530531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3884E-A4E1-0685-FF0F-72D80E75B3DE}"/>
              </a:ext>
            </a:extLst>
          </p:cNvPr>
          <p:cNvSpPr>
            <a:spLocks noGrp="1"/>
          </p:cNvSpPr>
          <p:nvPr>
            <p:ph type="title"/>
          </p:nvPr>
        </p:nvSpPr>
        <p:spPr/>
        <p:txBody>
          <a:bodyPr/>
          <a:lstStyle/>
          <a:p>
            <a:r>
              <a:rPr lang="en-IN" b="1" dirty="0">
                <a:solidFill>
                  <a:schemeClr val="bg1"/>
                </a:solidFill>
              </a:rPr>
              <a:t>Role of IPCC reports</a:t>
            </a:r>
          </a:p>
        </p:txBody>
      </p:sp>
      <p:sp>
        <p:nvSpPr>
          <p:cNvPr id="3" name="Content Placeholder 2">
            <a:extLst>
              <a:ext uri="{FF2B5EF4-FFF2-40B4-BE49-F238E27FC236}">
                <a16:creationId xmlns:a16="http://schemas.microsoft.com/office/drawing/2014/main" id="{C8942B58-C8C8-FDC2-03DD-4C63B1928F5D}"/>
              </a:ext>
            </a:extLst>
          </p:cNvPr>
          <p:cNvSpPr>
            <a:spLocks noGrp="1"/>
          </p:cNvSpPr>
          <p:nvPr>
            <p:ph idx="1"/>
          </p:nvPr>
        </p:nvSpPr>
        <p:spPr/>
        <p:txBody>
          <a:bodyPr/>
          <a:lstStyle/>
          <a:p>
            <a:pPr>
              <a:buClr>
                <a:schemeClr val="bg1"/>
              </a:buClr>
              <a:buFont typeface="Wingdings" panose="05000000000000000000" pitchFamily="2" charset="2"/>
              <a:buChar char="Ø"/>
            </a:pPr>
            <a:r>
              <a:rPr lang="en-IN" b="1" dirty="0">
                <a:solidFill>
                  <a:schemeClr val="bg1">
                    <a:alpha val="70000"/>
                  </a:schemeClr>
                </a:solidFill>
              </a:rPr>
              <a:t>We retrieved the data from IPCC Chapter 5 (Food Security) on –</a:t>
            </a:r>
          </a:p>
          <a:p>
            <a:pPr>
              <a:buClr>
                <a:schemeClr val="bg1"/>
              </a:buClr>
              <a:buFont typeface="Courier New" panose="02070309020205020404" pitchFamily="49" charset="0"/>
              <a:buChar char="o"/>
            </a:pPr>
            <a:r>
              <a:rPr lang="en-IN" b="1" dirty="0">
                <a:solidFill>
                  <a:schemeClr val="bg1">
                    <a:alpha val="70000"/>
                  </a:schemeClr>
                </a:solidFill>
              </a:rPr>
              <a:t>Global trends in yield of different crops.</a:t>
            </a:r>
          </a:p>
          <a:p>
            <a:pPr>
              <a:buClr>
                <a:schemeClr val="bg1"/>
              </a:buClr>
              <a:buFont typeface="Courier New" panose="02070309020205020404" pitchFamily="49" charset="0"/>
              <a:buChar char="o"/>
            </a:pPr>
            <a:r>
              <a:rPr lang="en-IN" b="1" dirty="0">
                <a:solidFill>
                  <a:schemeClr val="bg1">
                    <a:alpha val="70000"/>
                  </a:schemeClr>
                </a:solidFill>
              </a:rPr>
              <a:t>Impact of climate change on the biology of contaminating organism.</a:t>
            </a:r>
          </a:p>
          <a:p>
            <a:pPr>
              <a:buClr>
                <a:schemeClr val="bg1"/>
              </a:buClr>
              <a:buFont typeface="Courier New" panose="02070309020205020404" pitchFamily="49" charset="0"/>
              <a:buChar char="o"/>
            </a:pPr>
            <a:r>
              <a:rPr lang="en-IN" b="1" dirty="0">
                <a:solidFill>
                  <a:schemeClr val="bg1">
                    <a:alpha val="70000"/>
                  </a:schemeClr>
                </a:solidFill>
              </a:rPr>
              <a:t>Impact of climate change on the host crop plant.</a:t>
            </a:r>
          </a:p>
          <a:p>
            <a:pPr>
              <a:buClr>
                <a:schemeClr val="bg1"/>
              </a:buClr>
              <a:buFont typeface="Courier New" panose="02070309020205020404" pitchFamily="49" charset="0"/>
              <a:buChar char="o"/>
            </a:pPr>
            <a:r>
              <a:rPr lang="en-IN" b="1" dirty="0">
                <a:solidFill>
                  <a:schemeClr val="bg1">
                    <a:alpha val="70000"/>
                  </a:schemeClr>
                </a:solidFill>
              </a:rPr>
              <a:t>Food price spikes.</a:t>
            </a:r>
          </a:p>
          <a:p>
            <a:pPr>
              <a:buClr>
                <a:schemeClr val="bg1"/>
              </a:buClr>
              <a:buFont typeface="Courier New" panose="02070309020205020404" pitchFamily="49" charset="0"/>
              <a:buChar char="o"/>
            </a:pPr>
            <a:endParaRPr lang="en-IN" b="1" dirty="0">
              <a:solidFill>
                <a:schemeClr val="bg1">
                  <a:alpha val="70000"/>
                </a:schemeClr>
              </a:solidFill>
            </a:endParaRPr>
          </a:p>
        </p:txBody>
      </p:sp>
    </p:spTree>
    <p:extLst>
      <p:ext uri="{BB962C8B-B14F-4D97-AF65-F5344CB8AC3E}">
        <p14:creationId xmlns:p14="http://schemas.microsoft.com/office/powerpoint/2010/main" val="3892020545"/>
      </p:ext>
    </p:extLst>
  </p:cSld>
  <p:clrMapOvr>
    <a:masterClrMapping/>
  </p:clrMapOvr>
</p:sld>
</file>

<file path=ppt/theme/theme1.xml><?xml version="1.0" encoding="utf-8"?>
<a:theme xmlns:a="http://schemas.openxmlformats.org/drawingml/2006/main" name="LeafVTI">
  <a:themeElements>
    <a:clrScheme name="AnalogousFromDarkSeedLeftStep">
      <a:dk1>
        <a:srgbClr val="000000"/>
      </a:dk1>
      <a:lt1>
        <a:srgbClr val="FFFFFF"/>
      </a:lt1>
      <a:dk2>
        <a:srgbClr val="412B24"/>
      </a:dk2>
      <a:lt2>
        <a:srgbClr val="E6E2E8"/>
      </a:lt2>
      <a:accent1>
        <a:srgbClr val="4BB821"/>
      </a:accent1>
      <a:accent2>
        <a:srgbClr val="81B113"/>
      </a:accent2>
      <a:accent3>
        <a:srgbClr val="B1A11F"/>
      </a:accent3>
      <a:accent4>
        <a:srgbClr val="D57017"/>
      </a:accent4>
      <a:accent5>
        <a:srgbClr val="E73329"/>
      </a:accent5>
      <a:accent6>
        <a:srgbClr val="D5175C"/>
      </a:accent6>
      <a:hlink>
        <a:srgbClr val="BF5B3F"/>
      </a:hlink>
      <a:folHlink>
        <a:srgbClr val="7F7F7F"/>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116</TotalTime>
  <Words>770</Words>
  <Application>Microsoft Office PowerPoint</Application>
  <PresentationFormat>Widescreen</PresentationFormat>
  <Paragraphs>130</Paragraphs>
  <Slides>12</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Aptos</vt:lpstr>
      <vt:lpstr>Arial</vt:lpstr>
      <vt:lpstr>Avenir Next LT Pro Light</vt:lpstr>
      <vt:lpstr>Bauhaus 93</vt:lpstr>
      <vt:lpstr>Britannic Bold</vt:lpstr>
      <vt:lpstr>Courier New</vt:lpstr>
      <vt:lpstr>Rockwell Nova Light</vt:lpstr>
      <vt:lpstr>Wingdings</vt:lpstr>
      <vt:lpstr>LeafVTI</vt:lpstr>
      <vt:lpstr>Climate change and Food Security Impact of climate change on Spoilage microbes</vt:lpstr>
      <vt:lpstr>Challenge</vt:lpstr>
      <vt:lpstr>Effect of Climate on Plant Pathogens</vt:lpstr>
      <vt:lpstr>M</vt:lpstr>
      <vt:lpstr>PowerPoint Presentation</vt:lpstr>
      <vt:lpstr>PowerPoint Presentation</vt:lpstr>
      <vt:lpstr>Methodology</vt:lpstr>
      <vt:lpstr>Tools used-</vt:lpstr>
      <vt:lpstr>Role of IPCC reports</vt:lpstr>
      <vt:lpstr>SURVEY</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and Food Security Impact of environment on Spoilage microbes</dc:title>
  <dc:creator>Sawan Yadav</dc:creator>
  <cp:lastModifiedBy>Sawan Yadav</cp:lastModifiedBy>
  <cp:revision>7</cp:revision>
  <dcterms:created xsi:type="dcterms:W3CDTF">2024-02-27T05:49:23Z</dcterms:created>
  <dcterms:modified xsi:type="dcterms:W3CDTF">2024-02-27T07:58:44Z</dcterms:modified>
</cp:coreProperties>
</file>

<file path=docProps/thumbnail.jpeg>
</file>